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359" r:id="rId2"/>
    <p:sldId id="313" r:id="rId3"/>
    <p:sldId id="262" r:id="rId4"/>
    <p:sldId id="356" r:id="rId5"/>
    <p:sldId id="360" r:id="rId6"/>
    <p:sldId id="361" r:id="rId7"/>
    <p:sldId id="362" r:id="rId8"/>
    <p:sldId id="363" r:id="rId9"/>
    <p:sldId id="364" r:id="rId10"/>
    <p:sldId id="316" r:id="rId11"/>
    <p:sldId id="365" r:id="rId12"/>
    <p:sldId id="366" r:id="rId13"/>
    <p:sldId id="367" r:id="rId14"/>
    <p:sldId id="368" r:id="rId15"/>
    <p:sldId id="369" r:id="rId16"/>
    <p:sldId id="371" r:id="rId17"/>
    <p:sldId id="372" r:id="rId18"/>
    <p:sldId id="373" r:id="rId19"/>
    <p:sldId id="374" r:id="rId20"/>
    <p:sldId id="370" r:id="rId21"/>
    <p:sldId id="376" r:id="rId22"/>
    <p:sldId id="377" r:id="rId23"/>
    <p:sldId id="378" r:id="rId24"/>
    <p:sldId id="379" r:id="rId25"/>
    <p:sldId id="380" r:id="rId26"/>
    <p:sldId id="358" r:id="rId27"/>
    <p:sldId id="382" r:id="rId28"/>
    <p:sldId id="383" r:id="rId29"/>
    <p:sldId id="381" r:id="rId30"/>
    <p:sldId id="385" r:id="rId31"/>
    <p:sldId id="386" r:id="rId32"/>
    <p:sldId id="387" r:id="rId33"/>
    <p:sldId id="384" r:id="rId34"/>
    <p:sldId id="388" r:id="rId35"/>
    <p:sldId id="389" r:id="rId36"/>
    <p:sldId id="315" r:id="rId3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0" d="100"/>
          <a:sy n="100" d="100"/>
        </p:scale>
        <p:origin x="10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0F9BF3-CF4C-4FA0-A76C-37F01F4582E8}" type="datetimeFigureOut">
              <a:rPr lang="zh-CN" altLang="en-US" smtClean="0"/>
              <a:t>2021/12/18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B9772A-12CC-4165-823A-49E0C2EECF4F}" type="slidenum">
              <a:rPr lang="zh-CN" altLang="en-US" smtClean="0"/>
              <a:t>‹#›</a:t>
            </a:fld>
            <a:endParaRPr lang="zh-CN" altLang="en-US"/>
          </a:p>
        </p:txBody>
      </p:sp>
    </p:spTree>
    <p:extLst>
      <p:ext uri="{BB962C8B-B14F-4D97-AF65-F5344CB8AC3E}">
        <p14:creationId xmlns:p14="http://schemas.microsoft.com/office/powerpoint/2010/main" val="3527592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a:t>
            </a:fld>
            <a:endParaRPr lang="zh-CN" altLang="en-US"/>
          </a:p>
        </p:txBody>
      </p:sp>
    </p:spTree>
    <p:extLst>
      <p:ext uri="{BB962C8B-B14F-4D97-AF65-F5344CB8AC3E}">
        <p14:creationId xmlns:p14="http://schemas.microsoft.com/office/powerpoint/2010/main" val="27199875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12</a:t>
            </a:fld>
            <a:endParaRPr lang="zh-CN" altLang="en-US"/>
          </a:p>
        </p:txBody>
      </p:sp>
    </p:spTree>
    <p:extLst>
      <p:ext uri="{BB962C8B-B14F-4D97-AF65-F5344CB8AC3E}">
        <p14:creationId xmlns:p14="http://schemas.microsoft.com/office/powerpoint/2010/main" val="40720294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13</a:t>
            </a:fld>
            <a:endParaRPr lang="zh-CN" altLang="en-US"/>
          </a:p>
        </p:txBody>
      </p:sp>
    </p:spTree>
    <p:extLst>
      <p:ext uri="{BB962C8B-B14F-4D97-AF65-F5344CB8AC3E}">
        <p14:creationId xmlns:p14="http://schemas.microsoft.com/office/powerpoint/2010/main" val="28475875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14</a:t>
            </a:fld>
            <a:endParaRPr lang="zh-CN" altLang="en-US"/>
          </a:p>
        </p:txBody>
      </p:sp>
    </p:spTree>
    <p:extLst>
      <p:ext uri="{BB962C8B-B14F-4D97-AF65-F5344CB8AC3E}">
        <p14:creationId xmlns:p14="http://schemas.microsoft.com/office/powerpoint/2010/main" val="30645012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15</a:t>
            </a:fld>
            <a:endParaRPr lang="zh-CN" altLang="en-US"/>
          </a:p>
        </p:txBody>
      </p:sp>
    </p:spTree>
    <p:extLst>
      <p:ext uri="{BB962C8B-B14F-4D97-AF65-F5344CB8AC3E}">
        <p14:creationId xmlns:p14="http://schemas.microsoft.com/office/powerpoint/2010/main" val="28303141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16</a:t>
            </a:fld>
            <a:endParaRPr lang="zh-CN" altLang="en-US"/>
          </a:p>
        </p:txBody>
      </p:sp>
    </p:spTree>
    <p:extLst>
      <p:ext uri="{BB962C8B-B14F-4D97-AF65-F5344CB8AC3E}">
        <p14:creationId xmlns:p14="http://schemas.microsoft.com/office/powerpoint/2010/main" val="4934450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17</a:t>
            </a:fld>
            <a:endParaRPr lang="zh-CN" altLang="en-US"/>
          </a:p>
        </p:txBody>
      </p:sp>
    </p:spTree>
    <p:extLst>
      <p:ext uri="{BB962C8B-B14F-4D97-AF65-F5344CB8AC3E}">
        <p14:creationId xmlns:p14="http://schemas.microsoft.com/office/powerpoint/2010/main" val="20704404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18</a:t>
            </a:fld>
            <a:endParaRPr lang="zh-CN" altLang="en-US"/>
          </a:p>
        </p:txBody>
      </p:sp>
    </p:spTree>
    <p:extLst>
      <p:ext uri="{BB962C8B-B14F-4D97-AF65-F5344CB8AC3E}">
        <p14:creationId xmlns:p14="http://schemas.microsoft.com/office/powerpoint/2010/main" val="31280517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19</a:t>
            </a:fld>
            <a:endParaRPr lang="zh-CN" altLang="en-US"/>
          </a:p>
        </p:txBody>
      </p:sp>
    </p:spTree>
    <p:extLst>
      <p:ext uri="{BB962C8B-B14F-4D97-AF65-F5344CB8AC3E}">
        <p14:creationId xmlns:p14="http://schemas.microsoft.com/office/powerpoint/2010/main" val="5043215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20</a:t>
            </a:fld>
            <a:endParaRPr lang="zh-CN" altLang="en-US"/>
          </a:p>
        </p:txBody>
      </p:sp>
    </p:spTree>
    <p:extLst>
      <p:ext uri="{BB962C8B-B14F-4D97-AF65-F5344CB8AC3E}">
        <p14:creationId xmlns:p14="http://schemas.microsoft.com/office/powerpoint/2010/main" val="41129614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21</a:t>
            </a:fld>
            <a:endParaRPr lang="zh-CN" altLang="en-US"/>
          </a:p>
        </p:txBody>
      </p:sp>
    </p:spTree>
    <p:extLst>
      <p:ext uri="{BB962C8B-B14F-4D97-AF65-F5344CB8AC3E}">
        <p14:creationId xmlns:p14="http://schemas.microsoft.com/office/powerpoint/2010/main" val="37342055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a:t>
            </a:fld>
            <a:endParaRPr lang="zh-CN" altLang="en-US"/>
          </a:p>
        </p:txBody>
      </p:sp>
    </p:spTree>
    <p:extLst>
      <p:ext uri="{BB962C8B-B14F-4D97-AF65-F5344CB8AC3E}">
        <p14:creationId xmlns:p14="http://schemas.microsoft.com/office/powerpoint/2010/main" val="37860840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22</a:t>
            </a:fld>
            <a:endParaRPr lang="zh-CN" altLang="en-US"/>
          </a:p>
        </p:txBody>
      </p:sp>
    </p:spTree>
    <p:extLst>
      <p:ext uri="{BB962C8B-B14F-4D97-AF65-F5344CB8AC3E}">
        <p14:creationId xmlns:p14="http://schemas.microsoft.com/office/powerpoint/2010/main" val="23291093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23</a:t>
            </a:fld>
            <a:endParaRPr lang="zh-CN" altLang="en-US"/>
          </a:p>
        </p:txBody>
      </p:sp>
    </p:spTree>
    <p:extLst>
      <p:ext uri="{BB962C8B-B14F-4D97-AF65-F5344CB8AC3E}">
        <p14:creationId xmlns:p14="http://schemas.microsoft.com/office/powerpoint/2010/main" val="21308657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24</a:t>
            </a:fld>
            <a:endParaRPr lang="zh-CN" altLang="en-US"/>
          </a:p>
        </p:txBody>
      </p:sp>
    </p:spTree>
    <p:extLst>
      <p:ext uri="{BB962C8B-B14F-4D97-AF65-F5344CB8AC3E}">
        <p14:creationId xmlns:p14="http://schemas.microsoft.com/office/powerpoint/2010/main" val="3724784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25</a:t>
            </a:fld>
            <a:endParaRPr lang="zh-CN" altLang="en-US"/>
          </a:p>
        </p:txBody>
      </p:sp>
    </p:spTree>
    <p:extLst>
      <p:ext uri="{BB962C8B-B14F-4D97-AF65-F5344CB8AC3E}">
        <p14:creationId xmlns:p14="http://schemas.microsoft.com/office/powerpoint/2010/main" val="34427168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26</a:t>
            </a:fld>
            <a:endParaRPr lang="zh-CN" altLang="en-US"/>
          </a:p>
        </p:txBody>
      </p:sp>
    </p:spTree>
    <p:extLst>
      <p:ext uri="{BB962C8B-B14F-4D97-AF65-F5344CB8AC3E}">
        <p14:creationId xmlns:p14="http://schemas.microsoft.com/office/powerpoint/2010/main" val="25262503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27</a:t>
            </a:fld>
            <a:endParaRPr lang="zh-CN" altLang="en-US"/>
          </a:p>
        </p:txBody>
      </p:sp>
    </p:spTree>
    <p:extLst>
      <p:ext uri="{BB962C8B-B14F-4D97-AF65-F5344CB8AC3E}">
        <p14:creationId xmlns:p14="http://schemas.microsoft.com/office/powerpoint/2010/main" val="36454422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28</a:t>
            </a:fld>
            <a:endParaRPr lang="zh-CN" altLang="en-US"/>
          </a:p>
        </p:txBody>
      </p:sp>
    </p:spTree>
    <p:extLst>
      <p:ext uri="{BB962C8B-B14F-4D97-AF65-F5344CB8AC3E}">
        <p14:creationId xmlns:p14="http://schemas.microsoft.com/office/powerpoint/2010/main" val="18001617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29</a:t>
            </a:fld>
            <a:endParaRPr lang="zh-CN" altLang="en-US"/>
          </a:p>
        </p:txBody>
      </p:sp>
    </p:spTree>
    <p:extLst>
      <p:ext uri="{BB962C8B-B14F-4D97-AF65-F5344CB8AC3E}">
        <p14:creationId xmlns:p14="http://schemas.microsoft.com/office/powerpoint/2010/main" val="2653911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30</a:t>
            </a:fld>
            <a:endParaRPr lang="zh-CN" altLang="en-US"/>
          </a:p>
        </p:txBody>
      </p:sp>
    </p:spTree>
    <p:extLst>
      <p:ext uri="{BB962C8B-B14F-4D97-AF65-F5344CB8AC3E}">
        <p14:creationId xmlns:p14="http://schemas.microsoft.com/office/powerpoint/2010/main" val="25867259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31</a:t>
            </a:fld>
            <a:endParaRPr lang="zh-CN" altLang="en-US"/>
          </a:p>
        </p:txBody>
      </p:sp>
    </p:spTree>
    <p:extLst>
      <p:ext uri="{BB962C8B-B14F-4D97-AF65-F5344CB8AC3E}">
        <p14:creationId xmlns:p14="http://schemas.microsoft.com/office/powerpoint/2010/main" val="41432022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5</a:t>
            </a:fld>
            <a:endParaRPr lang="zh-CN" altLang="en-US"/>
          </a:p>
        </p:txBody>
      </p:sp>
    </p:spTree>
    <p:extLst>
      <p:ext uri="{BB962C8B-B14F-4D97-AF65-F5344CB8AC3E}">
        <p14:creationId xmlns:p14="http://schemas.microsoft.com/office/powerpoint/2010/main" val="380704938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32</a:t>
            </a:fld>
            <a:endParaRPr lang="zh-CN" altLang="en-US"/>
          </a:p>
        </p:txBody>
      </p:sp>
    </p:spTree>
    <p:extLst>
      <p:ext uri="{BB962C8B-B14F-4D97-AF65-F5344CB8AC3E}">
        <p14:creationId xmlns:p14="http://schemas.microsoft.com/office/powerpoint/2010/main" val="348397164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33</a:t>
            </a:fld>
            <a:endParaRPr lang="zh-CN" altLang="en-US"/>
          </a:p>
        </p:txBody>
      </p:sp>
    </p:spTree>
    <p:extLst>
      <p:ext uri="{BB962C8B-B14F-4D97-AF65-F5344CB8AC3E}">
        <p14:creationId xmlns:p14="http://schemas.microsoft.com/office/powerpoint/2010/main" val="28527817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34</a:t>
            </a:fld>
            <a:endParaRPr lang="zh-CN" altLang="en-US"/>
          </a:p>
        </p:txBody>
      </p:sp>
    </p:spTree>
    <p:extLst>
      <p:ext uri="{BB962C8B-B14F-4D97-AF65-F5344CB8AC3E}">
        <p14:creationId xmlns:p14="http://schemas.microsoft.com/office/powerpoint/2010/main" val="381424730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35</a:t>
            </a:fld>
            <a:endParaRPr lang="zh-CN" altLang="en-US"/>
          </a:p>
        </p:txBody>
      </p:sp>
    </p:spTree>
    <p:extLst>
      <p:ext uri="{BB962C8B-B14F-4D97-AF65-F5344CB8AC3E}">
        <p14:creationId xmlns:p14="http://schemas.microsoft.com/office/powerpoint/2010/main" val="21560894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6</a:t>
            </a:fld>
            <a:endParaRPr lang="zh-CN" altLang="en-US"/>
          </a:p>
        </p:txBody>
      </p:sp>
    </p:spTree>
    <p:extLst>
      <p:ext uri="{BB962C8B-B14F-4D97-AF65-F5344CB8AC3E}">
        <p14:creationId xmlns:p14="http://schemas.microsoft.com/office/powerpoint/2010/main" val="39004693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7</a:t>
            </a:fld>
            <a:endParaRPr lang="zh-CN" altLang="en-US"/>
          </a:p>
        </p:txBody>
      </p:sp>
    </p:spTree>
    <p:extLst>
      <p:ext uri="{BB962C8B-B14F-4D97-AF65-F5344CB8AC3E}">
        <p14:creationId xmlns:p14="http://schemas.microsoft.com/office/powerpoint/2010/main" val="30177054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8</a:t>
            </a:fld>
            <a:endParaRPr lang="zh-CN" altLang="en-US"/>
          </a:p>
        </p:txBody>
      </p:sp>
    </p:spTree>
    <p:extLst>
      <p:ext uri="{BB962C8B-B14F-4D97-AF65-F5344CB8AC3E}">
        <p14:creationId xmlns:p14="http://schemas.microsoft.com/office/powerpoint/2010/main" val="21442371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9</a:t>
            </a:fld>
            <a:endParaRPr lang="zh-CN" altLang="en-US"/>
          </a:p>
        </p:txBody>
      </p:sp>
    </p:spTree>
    <p:extLst>
      <p:ext uri="{BB962C8B-B14F-4D97-AF65-F5344CB8AC3E}">
        <p14:creationId xmlns:p14="http://schemas.microsoft.com/office/powerpoint/2010/main" val="11768207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10</a:t>
            </a:fld>
            <a:endParaRPr lang="zh-CN" altLang="en-US"/>
          </a:p>
        </p:txBody>
      </p:sp>
    </p:spTree>
    <p:extLst>
      <p:ext uri="{BB962C8B-B14F-4D97-AF65-F5344CB8AC3E}">
        <p14:creationId xmlns:p14="http://schemas.microsoft.com/office/powerpoint/2010/main" val="38585693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11</a:t>
            </a:fld>
            <a:endParaRPr lang="zh-CN" altLang="en-US"/>
          </a:p>
        </p:txBody>
      </p:sp>
    </p:spTree>
    <p:extLst>
      <p:ext uri="{BB962C8B-B14F-4D97-AF65-F5344CB8AC3E}">
        <p14:creationId xmlns:p14="http://schemas.microsoft.com/office/powerpoint/2010/main" val="42614449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4D7DAC9-2343-4BE0-9A92-8B6CC88C1B6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D1101398-3E02-417B-AB24-ECAF09F9908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F721D35F-E323-4EBE-9F45-276F230DB2F1}"/>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FA25DC78-D3B3-4541-A989-1FA9F87ED9E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79AF628-6443-4310-AD4D-3652AF89BA3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159029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A1CBCE5-0283-453E-B58C-C6CA706E648D}"/>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A766B27F-521D-499B-A630-18EE7F37ACB8}"/>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C9324BE-8FD8-4CE9-AC66-F5B2B489AB69}"/>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EA4A4240-30A9-40EE-AB87-BC2C7A1A522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F83708C-A582-4EEC-8D51-0E22895FBD23}"/>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510561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5AF1FCD9-6987-4CCC-B7CE-037F09CE0AAC}"/>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7EEC26CD-1455-45F8-85C4-CA7657E7F1D1}"/>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8B91CB6-E31D-4733-AA9B-7F53EF67D06D}"/>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0ED68099-99A9-4F55-936F-93506F9E891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2412F08-4188-4126-9E6F-E4F5D394630A}"/>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460884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3504A7A-0B10-4A33-A469-2D905D95D56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DC03CC08-5065-429D-A5E8-F9B46FC66BAB}"/>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6836AE7-0F96-40DB-A407-343B2FFCFA92}"/>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C53C5B18-4754-4319-BAE4-6C380F7AC1A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0D78372-19D6-41A6-BD1D-1A4050530534}"/>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76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ACC31DE-F2C7-49D5-9DA4-17B61AE161F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3668187E-1785-4DFD-85A3-760D40BAB09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4605326E-A0A6-4206-86D5-8935E8DB3AC6}"/>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2DD65BE1-DAF5-4DED-A773-D7C45CC1312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A947848-EDB3-418C-AB10-F48A81430E08}"/>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544754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C1-DEA4-488D-B34D-28215808ED7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11A10B24-356C-45F8-B838-E6A2071867E5}"/>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78E405C0-E255-4538-AAF2-354E4EBDEAE9}"/>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AB5C4591-F8AA-4E74-BB99-0651D4B2D90F}"/>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6" name="页脚占位符 5">
            <a:extLst>
              <a:ext uri="{FF2B5EF4-FFF2-40B4-BE49-F238E27FC236}">
                <a16:creationId xmlns:a16="http://schemas.microsoft.com/office/drawing/2014/main" id="{F9B819E7-D061-4F1E-8F03-A5A634295DA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4AA911D-4EBF-4D47-BD30-593984298603}"/>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335042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1B9C188-25A9-4909-9873-2CF23BADE51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B8761092-F4FE-4BFF-90C9-E973AFBBCE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1341AF4D-89E7-407E-9416-BA3BB244FCFE}"/>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C59DC247-9338-4EF7-8E36-E8DE35A7BDC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7534E91C-E683-4F40-8BB9-6464E65A67BF}"/>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5E9D60F7-A7B6-44F8-95BA-67ED69EF75CC}"/>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8" name="页脚占位符 7">
            <a:extLst>
              <a:ext uri="{FF2B5EF4-FFF2-40B4-BE49-F238E27FC236}">
                <a16:creationId xmlns:a16="http://schemas.microsoft.com/office/drawing/2014/main" id="{4DBD75B0-BEBF-4ED2-BAE4-0F50610786C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CB5F290D-60AA-4581-B651-A601AD86356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8567024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EE071A7-2D46-4A01-9530-B52F7F3FE632}"/>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ABE94EF1-3FE6-4E05-AD21-024611C65901}"/>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4" name="页脚占位符 3">
            <a:extLst>
              <a:ext uri="{FF2B5EF4-FFF2-40B4-BE49-F238E27FC236}">
                <a16:creationId xmlns:a16="http://schemas.microsoft.com/office/drawing/2014/main" id="{197AEA8B-5D77-4331-BB86-C2135AE05CB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E0A4E219-1B7D-425D-864A-4662054A24DD}"/>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618351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2D4DCBFD-6CCE-4BB6-BDD9-0E8CCD1B2088}"/>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3" name="页脚占位符 2">
            <a:extLst>
              <a:ext uri="{FF2B5EF4-FFF2-40B4-BE49-F238E27FC236}">
                <a16:creationId xmlns:a16="http://schemas.microsoft.com/office/drawing/2014/main" id="{1594B82E-A9F6-42C4-87F7-DE9250CE77D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B7EAC656-0C7E-47EB-9BE8-DD110EB202F2}"/>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grpSp>
        <p:nvGrpSpPr>
          <p:cNvPr id="5" name="组合 4">
            <a:extLst>
              <a:ext uri="{FF2B5EF4-FFF2-40B4-BE49-F238E27FC236}">
                <a16:creationId xmlns:a16="http://schemas.microsoft.com/office/drawing/2014/main" id="{BE4EF61F-5B1F-4982-A752-88EB7B6CC525}"/>
              </a:ext>
            </a:extLst>
          </p:cNvPr>
          <p:cNvGrpSpPr/>
          <p:nvPr userDrawn="1"/>
        </p:nvGrpSpPr>
        <p:grpSpPr>
          <a:xfrm>
            <a:off x="0" y="189342"/>
            <a:ext cx="856190" cy="768163"/>
            <a:chOff x="0" y="189342"/>
            <a:chExt cx="856190" cy="768163"/>
          </a:xfrm>
        </p:grpSpPr>
        <p:sp>
          <p:nvSpPr>
            <p:cNvPr id="6" name="圆角矩形 2">
              <a:extLst>
                <a:ext uri="{FF2B5EF4-FFF2-40B4-BE49-F238E27FC236}">
                  <a16:creationId xmlns:a16="http://schemas.microsoft.com/office/drawing/2014/main" id="{615E40AF-89FD-4F86-A4F5-B5D1D048B675}"/>
                </a:ext>
              </a:extLst>
            </p:cNvPr>
            <p:cNvSpPr/>
            <p:nvPr/>
          </p:nvSpPr>
          <p:spPr>
            <a:xfrm rot="18926425">
              <a:off x="327153" y="318911"/>
              <a:ext cx="529037" cy="529037"/>
            </a:xfrm>
            <a:prstGeom prst="roundRect">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dirty="0">
                <a:solidFill>
                  <a:prstClr val="white"/>
                </a:solidFill>
                <a:latin typeface="迷你简菱心" panose="02010609000101010101" pitchFamily="49" charset="-122"/>
                <a:ea typeface="迷你简菱心" panose="02010609000101010101" pitchFamily="49" charset="-122"/>
              </a:endParaRPr>
            </a:p>
          </p:txBody>
        </p:sp>
        <p:pic>
          <p:nvPicPr>
            <p:cNvPr id="7" name="图片 6">
              <a:extLst>
                <a:ext uri="{FF2B5EF4-FFF2-40B4-BE49-F238E27FC236}">
                  <a16:creationId xmlns:a16="http://schemas.microsoft.com/office/drawing/2014/main" id="{644CE313-7054-4682-80E3-B7314AE71A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9342"/>
              <a:ext cx="762066" cy="768163"/>
            </a:xfrm>
            <a:prstGeom prst="rect">
              <a:avLst/>
            </a:prstGeom>
          </p:spPr>
        </p:pic>
      </p:grpSp>
    </p:spTree>
    <p:extLst>
      <p:ext uri="{BB962C8B-B14F-4D97-AF65-F5344CB8AC3E}">
        <p14:creationId xmlns:p14="http://schemas.microsoft.com/office/powerpoint/2010/main" val="32332638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3111FB7-62F4-4645-AB9E-98B1E9F3B8A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26A7A372-1F70-43BA-85BC-78A949053C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ED89214C-CE62-4BD4-A5BE-80DD595A61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091C2EC7-60A9-465A-868B-4DC192F68724}"/>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6" name="页脚占位符 5">
            <a:extLst>
              <a:ext uri="{FF2B5EF4-FFF2-40B4-BE49-F238E27FC236}">
                <a16:creationId xmlns:a16="http://schemas.microsoft.com/office/drawing/2014/main" id="{113F9D84-C55E-4E08-AABA-4533819BE67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8A87619D-A14A-4262-A728-6089D21D4B40}"/>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19131345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520ADB3-6504-4A71-87DC-5CD1221A364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6C6AAE41-7F78-41BE-BD82-5BAA637D67A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943CA5C1-AA1D-417C-9FF0-4C46366262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6DCE0CD6-7B2A-46CD-AFE7-8330F3BCD834}"/>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6" name="页脚占位符 5">
            <a:extLst>
              <a:ext uri="{FF2B5EF4-FFF2-40B4-BE49-F238E27FC236}">
                <a16:creationId xmlns:a16="http://schemas.microsoft.com/office/drawing/2014/main" id="{95CB732D-F51D-405E-B5A9-8C87DDAD1EF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60E9A38-711F-4F3F-934D-E12B3922AA6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496175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EC19989F-387A-4155-B9E4-AA8D2E7D8D2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FD2D951E-99BD-4735-B52B-20478C9939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4265480-7D6E-4862-8C47-BE165FF7561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60E99E91-E0F0-4C81-B7D0-50B8CE1266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F62D18C6-7BA7-4E1A-BA77-9D1C81A086D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3003607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a:extLst>
              <a:ext uri="{FF2B5EF4-FFF2-40B4-BE49-F238E27FC236}">
                <a16:creationId xmlns:a16="http://schemas.microsoft.com/office/drawing/2014/main" id="{D23F6AD7-4BF0-41CD-B193-1D4F95156F2E}"/>
              </a:ext>
            </a:extLst>
          </p:cNvPr>
          <p:cNvSpPr/>
          <p:nvPr/>
        </p:nvSpPr>
        <p:spPr>
          <a:xfrm>
            <a:off x="0" y="0"/>
            <a:ext cx="6880485" cy="6880485"/>
          </a:xfrm>
          <a:prstGeom prst="rtTriangle">
            <a:avLst/>
          </a:prstGeom>
          <a:blipFill dpi="0" rotWithShape="1">
            <a:blip r:embed="rId2"/>
            <a:srcRect/>
            <a:stretch>
              <a:fillRect l="-85702" t="-596" r="-2286" b="-5178"/>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5" name="任意多边形 2">
            <a:extLst>
              <a:ext uri="{FF2B5EF4-FFF2-40B4-BE49-F238E27FC236}">
                <a16:creationId xmlns:a16="http://schemas.microsoft.com/office/drawing/2014/main" id="{50EA4B7C-CD1C-4206-8894-32954F8D5FAB}"/>
              </a:ext>
            </a:extLst>
          </p:cNvPr>
          <p:cNvSpPr/>
          <p:nvPr/>
        </p:nvSpPr>
        <p:spPr>
          <a:xfrm rot="5400000" flipV="1">
            <a:off x="675384" y="-15772"/>
            <a:ext cx="4576893" cy="4576893"/>
          </a:xfrm>
          <a:custGeom>
            <a:avLst/>
            <a:gdLst>
              <a:gd name="connsiteX0" fmla="*/ 0 w 4343400"/>
              <a:gd name="connsiteY0" fmla="*/ 0 h 4343400"/>
              <a:gd name="connsiteX1" fmla="*/ 4343400 w 4343400"/>
              <a:gd name="connsiteY1" fmla="*/ 4343400 h 4343400"/>
              <a:gd name="connsiteX2" fmla="*/ 3486149 w 4343400"/>
              <a:gd name="connsiteY2" fmla="*/ 4343400 h 4343400"/>
              <a:gd name="connsiteX3" fmla="*/ 0 w 4343400"/>
              <a:gd name="connsiteY3" fmla="*/ 857251 h 4343400"/>
              <a:gd name="connsiteX4" fmla="*/ 0 w 4343400"/>
              <a:gd name="connsiteY4" fmla="*/ 0 h 434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400" h="4343400">
                <a:moveTo>
                  <a:pt x="0" y="0"/>
                </a:moveTo>
                <a:lnTo>
                  <a:pt x="4343400" y="4343400"/>
                </a:lnTo>
                <a:lnTo>
                  <a:pt x="3486149" y="4343400"/>
                </a:lnTo>
                <a:lnTo>
                  <a:pt x="0" y="857251"/>
                </a:lnTo>
                <a:lnTo>
                  <a:pt x="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6" name="直角三角形 5">
            <a:extLst>
              <a:ext uri="{FF2B5EF4-FFF2-40B4-BE49-F238E27FC236}">
                <a16:creationId xmlns:a16="http://schemas.microsoft.com/office/drawing/2014/main" id="{4FCA494D-E658-4F49-8D95-3CC543B2A094}"/>
              </a:ext>
            </a:extLst>
          </p:cNvPr>
          <p:cNvSpPr/>
          <p:nvPr/>
        </p:nvSpPr>
        <p:spPr>
          <a:xfrm rot="2700000" flipV="1">
            <a:off x="9362847" y="5668215"/>
            <a:ext cx="2362507" cy="2362507"/>
          </a:xfrm>
          <a:prstGeom prst="rtTriangle">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7" name="文本框 6">
            <a:extLst>
              <a:ext uri="{FF2B5EF4-FFF2-40B4-BE49-F238E27FC236}">
                <a16:creationId xmlns:a16="http://schemas.microsoft.com/office/drawing/2014/main" id="{03F62EC4-7A70-44F0-B635-44B0CEBC2900}"/>
              </a:ext>
            </a:extLst>
          </p:cNvPr>
          <p:cNvSpPr txBox="1"/>
          <p:nvPr/>
        </p:nvSpPr>
        <p:spPr>
          <a:xfrm>
            <a:off x="4809610" y="1936794"/>
            <a:ext cx="6902851" cy="830997"/>
          </a:xfrm>
          <a:prstGeom prst="rect">
            <a:avLst/>
          </a:prstGeom>
          <a:noFill/>
        </p:spPr>
        <p:txBody>
          <a:bodyPr wrap="none" rtlCol="0">
            <a:spAutoFit/>
            <a:scene3d>
              <a:camera prst="orthographicFront"/>
              <a:lightRig rig="threePt" dir="t"/>
            </a:scene3d>
            <a:sp3d contourW="12700"/>
          </a:bodyPr>
          <a:lstStyle/>
          <a:p>
            <a:pPr lvl="0" algn="r">
              <a:defRPr/>
            </a:pPr>
            <a:r>
              <a:rPr lang="zh-CN" altLang="en-US" sz="4800" b="1">
                <a:solidFill>
                  <a:srgbClr val="044491"/>
                </a:solidFill>
                <a:latin typeface="方正尚酷简体" panose="03000509000000000000" pitchFamily="65" charset="-122"/>
                <a:ea typeface="方正尚酷简体" panose="03000509000000000000" pitchFamily="65" charset="-122"/>
              </a:rPr>
              <a:t>学习情境 </a:t>
            </a:r>
            <a:r>
              <a:rPr lang="en-US" altLang="zh-CN" sz="4800" b="1">
                <a:solidFill>
                  <a:srgbClr val="044491"/>
                </a:solidFill>
                <a:latin typeface="方正尚酷简体" panose="03000509000000000000" pitchFamily="65" charset="-122"/>
                <a:ea typeface="方正尚酷简体" panose="03000509000000000000" pitchFamily="65" charset="-122"/>
              </a:rPr>
              <a:t>2</a:t>
            </a:r>
            <a:r>
              <a:rPr lang="zh-CN" altLang="en-US" sz="4800" b="1">
                <a:solidFill>
                  <a:srgbClr val="044491"/>
                </a:solidFill>
                <a:latin typeface="方正尚酷简体" panose="03000509000000000000" pitchFamily="65" charset="-122"/>
                <a:ea typeface="方正尚酷简体" panose="03000509000000000000" pitchFamily="65" charset="-122"/>
              </a:rPr>
              <a:t>　二手车鉴定</a:t>
            </a:r>
            <a:endParaRPr kumimoji="0" lang="zh-CN" altLang="en-US" sz="4800" b="1" i="0" u="none" strike="noStrike" kern="1200" cap="none" spc="0" normalizeH="0" baseline="0" noProof="0" dirty="0">
              <a:ln>
                <a:noFill/>
              </a:ln>
              <a:solidFill>
                <a:srgbClr val="044491"/>
              </a:solidFill>
              <a:effectLst/>
              <a:uLnTx/>
              <a:uFillTx/>
              <a:latin typeface="方正尚酷简体" panose="03000509000000000000" pitchFamily="65" charset="-122"/>
              <a:ea typeface="方正尚酷简体" panose="03000509000000000000" pitchFamily="65" charset="-122"/>
            </a:endParaRPr>
          </a:p>
        </p:txBody>
      </p:sp>
      <p:grpSp>
        <p:nvGrpSpPr>
          <p:cNvPr id="8" name="组合 7">
            <a:extLst>
              <a:ext uri="{FF2B5EF4-FFF2-40B4-BE49-F238E27FC236}">
                <a16:creationId xmlns:a16="http://schemas.microsoft.com/office/drawing/2014/main" id="{7A71A0B2-48E4-457C-BC9C-A63EEC19416D}"/>
              </a:ext>
            </a:extLst>
          </p:cNvPr>
          <p:cNvGrpSpPr/>
          <p:nvPr/>
        </p:nvGrpSpPr>
        <p:grpSpPr>
          <a:xfrm>
            <a:off x="6096000" y="3368884"/>
            <a:ext cx="5616461" cy="1335699"/>
            <a:chOff x="874712" y="4397374"/>
            <a:chExt cx="2011363" cy="1146170"/>
          </a:xfrm>
        </p:grpSpPr>
        <p:sp>
          <p:nvSpPr>
            <p:cNvPr id="9" name="圆角矩形 9">
              <a:extLst>
                <a:ext uri="{FF2B5EF4-FFF2-40B4-BE49-F238E27FC236}">
                  <a16:creationId xmlns:a16="http://schemas.microsoft.com/office/drawing/2014/main" id="{DBA1CC09-AC5A-42B6-96F9-DA198AE795F0}"/>
                </a:ext>
              </a:extLst>
            </p:cNvPr>
            <p:cNvSpPr/>
            <p:nvPr/>
          </p:nvSpPr>
          <p:spPr>
            <a:xfrm>
              <a:off x="874712" y="4397374"/>
              <a:ext cx="2011363" cy="1146170"/>
            </a:xfrm>
            <a:prstGeom prst="round2DiagRect">
              <a:avLst>
                <a:gd name="adj1" fmla="val 33782"/>
                <a:gd name="adj2" fmla="val 0"/>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10" name="文本框 9">
              <a:extLst>
                <a:ext uri="{FF2B5EF4-FFF2-40B4-BE49-F238E27FC236}">
                  <a16:creationId xmlns:a16="http://schemas.microsoft.com/office/drawing/2014/main" id="{540A452B-AA59-400F-9187-B7A0386E9D36}"/>
                </a:ext>
              </a:extLst>
            </p:cNvPr>
            <p:cNvSpPr txBox="1"/>
            <p:nvPr/>
          </p:nvSpPr>
          <p:spPr>
            <a:xfrm>
              <a:off x="1059895" y="4506142"/>
              <a:ext cx="1126625" cy="1022703"/>
            </a:xfrm>
            <a:prstGeom prst="round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a:ln>
                    <a:noFill/>
                  </a:ln>
                  <a:solidFill>
                    <a:prstClr val="white"/>
                  </a:solidFill>
                  <a:effectLst/>
                  <a:uLnTx/>
                  <a:uFillTx/>
                  <a:latin typeface="+mj-ea"/>
                  <a:ea typeface="+mj-ea"/>
                  <a:cs typeface="+mn-cs"/>
                </a:rPr>
                <a:t>单元 </a:t>
              </a:r>
              <a:r>
                <a:rPr kumimoji="0" lang="en-US" altLang="zh-CN" sz="3200" b="1" i="0" u="none" strike="noStrike" kern="1200" cap="none" spc="0" normalizeH="0" baseline="0" noProof="0">
                  <a:ln>
                    <a:noFill/>
                  </a:ln>
                  <a:solidFill>
                    <a:prstClr val="white"/>
                  </a:solidFill>
                  <a:effectLst/>
                  <a:uLnTx/>
                  <a:uFillTx/>
                  <a:latin typeface="+mj-ea"/>
                  <a:ea typeface="+mj-ea"/>
                  <a:cs typeface="+mn-cs"/>
                </a:rPr>
                <a:t>2.4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a:ln>
                    <a:noFill/>
                  </a:ln>
                  <a:solidFill>
                    <a:prstClr val="white"/>
                  </a:solidFill>
                  <a:effectLst/>
                  <a:uLnTx/>
                  <a:uFillTx/>
                  <a:latin typeface="+mj-ea"/>
                  <a:ea typeface="+mj-ea"/>
                  <a:cs typeface="+mn-cs"/>
                </a:rPr>
                <a:t>二手车仪器检测</a:t>
              </a:r>
              <a:endParaRPr kumimoji="0" lang="zh-CN" altLang="en-US" sz="3200" b="1" i="0" u="none" strike="noStrike" kern="1200" cap="none" spc="0" normalizeH="0" baseline="0" noProof="0" dirty="0">
                <a:ln>
                  <a:noFill/>
                </a:ln>
                <a:solidFill>
                  <a:prstClr val="white"/>
                </a:solidFill>
                <a:effectLst/>
                <a:uLnTx/>
                <a:uFillTx/>
                <a:latin typeface="+mj-ea"/>
                <a:ea typeface="+mj-ea"/>
                <a:cs typeface="+mn-cs"/>
              </a:endParaRPr>
            </a:p>
          </p:txBody>
        </p:sp>
      </p:grpSp>
      <p:cxnSp>
        <p:nvCxnSpPr>
          <p:cNvPr id="11" name="直接连接符 10">
            <a:extLst>
              <a:ext uri="{FF2B5EF4-FFF2-40B4-BE49-F238E27FC236}">
                <a16:creationId xmlns:a16="http://schemas.microsoft.com/office/drawing/2014/main" id="{8AB1DFD3-EBC8-4622-A9B9-BE8DA39B278D}"/>
              </a:ext>
            </a:extLst>
          </p:cNvPr>
          <p:cNvCxnSpPr>
            <a:cxnSpLocks/>
          </p:cNvCxnSpPr>
          <p:nvPr/>
        </p:nvCxnSpPr>
        <p:spPr>
          <a:xfrm>
            <a:off x="10049445" y="2894544"/>
            <a:ext cx="1467171" cy="0"/>
          </a:xfrm>
          <a:prstGeom prst="line">
            <a:avLst/>
          </a:prstGeom>
          <a:ln w="19050">
            <a:solidFill>
              <a:srgbClr val="04449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69527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920326"/>
            <a:ext cx="9724080" cy="170540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把传动轴置于驱动桥游动范围的中间或将驱动桥支起，拉紧驻车制动，左右旋转传动轴至极端位置，测量仪便直接显示出固定在传动轴上的传感器的倾斜角度。将两个位置的倾斜角度记下，其差值即为万向传动装置的游动角度。该角度不包括传动轴与驱动桥之间的万向节的游动角度。</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146312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）万向传动装置游动角度的检测</a:t>
            </a:r>
          </a:p>
        </p:txBody>
      </p:sp>
      <p:sp>
        <p:nvSpPr>
          <p:cNvPr id="13" name="文本框 12">
            <a:extLst>
              <a:ext uri="{FF2B5EF4-FFF2-40B4-BE49-F238E27FC236}">
                <a16:creationId xmlns:a16="http://schemas.microsoft.com/office/drawing/2014/main" id="{2D4E07AC-A125-45F1-BC13-91CDD3E40E1A}"/>
              </a:ext>
            </a:extLst>
          </p:cNvPr>
          <p:cNvSpPr txBox="1"/>
          <p:nvPr/>
        </p:nvSpPr>
        <p:spPr>
          <a:xfrm>
            <a:off x="1248720" y="4139651"/>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放松驻车制动，将变速器挂入选定挡位，此时离合器处于接合状态。在传动轴置于驱动桥游动范围的中间或在驱动桥支起的情况下，左右旋转传动轴至极端位置，测量仪便显示出传感器的倾斜角度，求出两位置倾斜角的差值，便得到该挡位下的游动角度之和。</a:t>
            </a:r>
          </a:p>
        </p:txBody>
      </p:sp>
      <p:sp>
        <p:nvSpPr>
          <p:cNvPr id="14" name="文本框 13">
            <a:extLst>
              <a:ext uri="{FF2B5EF4-FFF2-40B4-BE49-F238E27FC236}">
                <a16:creationId xmlns:a16="http://schemas.microsoft.com/office/drawing/2014/main" id="{22C84A86-2143-4A65-B7D2-795F19A20EC7}"/>
              </a:ext>
            </a:extLst>
          </p:cNvPr>
          <p:cNvSpPr txBox="1"/>
          <p:nvPr/>
        </p:nvSpPr>
        <p:spPr>
          <a:xfrm>
            <a:off x="1248720" y="3682451"/>
            <a:ext cx="54568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）离合器和变速器各挡位游动角度的检测</a:t>
            </a:r>
          </a:p>
        </p:txBody>
      </p:sp>
    </p:spTree>
    <p:extLst>
      <p:ext uri="{BB962C8B-B14F-4D97-AF65-F5344CB8AC3E}">
        <p14:creationId xmlns:p14="http://schemas.microsoft.com/office/powerpoint/2010/main" val="241055689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920326"/>
            <a:ext cx="9724080" cy="3444341"/>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放松驻车制动，将变速器置入空挡位置，踩下制动踏板，左右旋转传动轴至极端位置，即可测出驱动桥的游动角度。该角度包括传动轴与驱动桥之间的万向节的游动角度。多驱动桥的汽车，当需要检测每一段的游动角度时，传感器应分别固定在变速器与分动器之间的传动轴、前桥传动轴、中桥传动轴和后桥传动轴上。</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在测量仪上读取数值时应注意，其显示的角度在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0°~30°</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有效，出现大于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30°</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的情况，可将固定在传动轴上的传感器适当转过一定角度，使传动轴两极限位置所示角度值在</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0°~30°</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即可。若其中一极限位置为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0°</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，另一极限位置超过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30°</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，说明该段游动角度＞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30°</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，超出了仪器的测量范围。</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146312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）驱动桥游动角的检测</a:t>
            </a:r>
          </a:p>
        </p:txBody>
      </p:sp>
    </p:spTree>
    <p:extLst>
      <p:ext uri="{BB962C8B-B14F-4D97-AF65-F5344CB8AC3E}">
        <p14:creationId xmlns:p14="http://schemas.microsoft.com/office/powerpoint/2010/main" val="765763974"/>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851857"/>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转向系性能参数要求</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1" y="1286084"/>
            <a:ext cx="2943159"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2.4.4</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转向系检测</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377614"/>
            <a:ext cx="9724080" cy="310578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国家标准</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机动车运行安全技术条件</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GB 7258—2017</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）对转向力和转向盘自由转动量要求如下：</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）机动车在平坦、硬实、干燥和清洁的水泥或沥青道路上行驶，以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10km/h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的速度在</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5s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之内沿螺旋线从直线行驶过渡到直径为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25m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的圆周行驶，施加于方向盘外缘的最大切向力不应大于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245N</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）机动车方向盘的最大自由转动量应小于等于：最高设计车速不小于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100km/h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的机动车为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p:txBody>
      </p:sp>
    </p:spTree>
    <p:extLst>
      <p:ext uri="{BB962C8B-B14F-4D97-AF65-F5344CB8AC3E}">
        <p14:creationId xmlns:p14="http://schemas.microsoft.com/office/powerpoint/2010/main" val="104289313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4624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转向盘转向力的检测</a:t>
              </a:r>
            </a:p>
          </p:txBody>
        </p:sp>
      </p:grpSp>
      <p:sp>
        <p:nvSpPr>
          <p:cNvPr id="8" name="文本框 7">
            <a:extLst>
              <a:ext uri="{FF2B5EF4-FFF2-40B4-BE49-F238E27FC236}">
                <a16:creationId xmlns:a16="http://schemas.microsoft.com/office/drawing/2014/main" id="{553328B4-E762-4C19-9BA5-8BE36ABE530A}"/>
              </a:ext>
            </a:extLst>
          </p:cNvPr>
          <p:cNvSpPr txBox="1"/>
          <p:nvPr/>
        </p:nvSpPr>
        <p:spPr>
          <a:xfrm>
            <a:off x="1248720" y="2075043"/>
            <a:ext cx="9724080" cy="276723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操纵稳定性良好的汽车，必须有适度的转向轻便性。如果转向沉重，不仅增加驾驶员的劳动强度，而且会因不能及时正确转向而影响行车安全。</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转向轻便性可用一定行驶条件下作用在转向盘上的转向力（即作用在转向盘外缘的最大切向力）来表示。采用转向参数测量仪，可以测得转向力及对应转角。</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转向力的检测方法可按转向轻便性试验方法进行，一般有原地转向力试验、低速大转角（</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8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字行驶）转向力试验、转弯转向力试验等，这可参照有关国家标准的规定进行检测。</a:t>
            </a:r>
          </a:p>
        </p:txBody>
      </p:sp>
    </p:spTree>
    <p:extLst>
      <p:ext uri="{BB962C8B-B14F-4D97-AF65-F5344CB8AC3E}">
        <p14:creationId xmlns:p14="http://schemas.microsoft.com/office/powerpoint/2010/main" val="349745176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4624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3.</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转向盘自由转动量的检测</a:t>
              </a:r>
            </a:p>
          </p:txBody>
        </p:sp>
      </p:grpSp>
      <p:sp>
        <p:nvSpPr>
          <p:cNvPr id="8" name="文本框 7">
            <a:extLst>
              <a:ext uri="{FF2B5EF4-FFF2-40B4-BE49-F238E27FC236}">
                <a16:creationId xmlns:a16="http://schemas.microsoft.com/office/drawing/2014/main" id="{553328B4-E762-4C19-9BA5-8BE36ABE530A}"/>
              </a:ext>
            </a:extLst>
          </p:cNvPr>
          <p:cNvSpPr txBox="1"/>
          <p:nvPr/>
        </p:nvSpPr>
        <p:spPr>
          <a:xfrm>
            <a:off x="1248720" y="2075043"/>
            <a:ext cx="9724080" cy="310578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转向盘自由转动量，是指汽车保持直线行驶位置不动时，左右晃动转向盘时的自由转动量（游动角度）。转向盘自由转动量是一个综合诊断参数，当其超过规定值时，说明从转向盘至转向轮的传动链中一处或几处的配合松旷。转向盘自由转动量过大时，将造成驾驶员工作紧张，并影响行车安全。</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转向参数测量仪或转向测力仪，一般都具有测量转向盘转角的功能，因此完全可以用来检测转向盘自由转动量。当转向盘自由转动量超过规定值时，可借助汽车悬架转向系间隙检测仪进一步检查诊断，直至查出松旷、磨损部位。</a:t>
            </a:r>
          </a:p>
        </p:txBody>
      </p:sp>
    </p:spTree>
    <p:extLst>
      <p:ext uri="{BB962C8B-B14F-4D97-AF65-F5344CB8AC3E}">
        <p14:creationId xmlns:p14="http://schemas.microsoft.com/office/powerpoint/2010/main" val="1406505737"/>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851857"/>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二手车制动性能的要求</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1" y="1286084"/>
            <a:ext cx="3762309"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2.4.5</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二手车制动性能检测 </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973709"/>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国家标准</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机动车运行安全技术条件</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GB 7258—2017</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）规定，二手车制动性能和应急制动性能的路试检测在平坦、硬实、清洁、干燥且轮胎与地面间附着系数不小于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0.7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的水泥或沥青路面上进行。</a:t>
            </a:r>
          </a:p>
        </p:txBody>
      </p:sp>
      <p:sp>
        <p:nvSpPr>
          <p:cNvPr id="8" name="文本框 7">
            <a:extLst>
              <a:ext uri="{FF2B5EF4-FFF2-40B4-BE49-F238E27FC236}">
                <a16:creationId xmlns:a16="http://schemas.microsoft.com/office/drawing/2014/main" id="{0044696C-56FB-4BC6-B053-DFE0B80A6815}"/>
              </a:ext>
            </a:extLst>
          </p:cNvPr>
          <p:cNvSpPr txBox="1"/>
          <p:nvPr/>
        </p:nvSpPr>
        <p:spPr>
          <a:xfrm>
            <a:off x="1248720" y="2384948"/>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）路试检测制动性能的要求</a:t>
            </a:r>
          </a:p>
        </p:txBody>
      </p:sp>
    </p:spTree>
    <p:extLst>
      <p:ext uri="{BB962C8B-B14F-4D97-AF65-F5344CB8AC3E}">
        <p14:creationId xmlns:p14="http://schemas.microsoft.com/office/powerpoint/2010/main" val="59730040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pic>
        <p:nvPicPr>
          <p:cNvPr id="3" name="图片 2">
            <a:extLst>
              <a:ext uri="{FF2B5EF4-FFF2-40B4-BE49-F238E27FC236}">
                <a16:creationId xmlns:a16="http://schemas.microsoft.com/office/drawing/2014/main" id="{F67AFDE8-32FA-4028-8282-B1B50A16A673}"/>
              </a:ext>
            </a:extLst>
          </p:cNvPr>
          <p:cNvPicPr>
            <a:picLocks noChangeAspect="1"/>
          </p:cNvPicPr>
          <p:nvPr/>
        </p:nvPicPr>
        <p:blipFill>
          <a:blip r:embed="rId3"/>
          <a:stretch>
            <a:fillRect/>
          </a:stretch>
        </p:blipFill>
        <p:spPr>
          <a:xfrm>
            <a:off x="2200762" y="1181381"/>
            <a:ext cx="7790476" cy="4495238"/>
          </a:xfrm>
          <a:prstGeom prst="rect">
            <a:avLst/>
          </a:prstGeom>
        </p:spPr>
      </p:pic>
    </p:spTree>
    <p:extLst>
      <p:ext uri="{BB962C8B-B14F-4D97-AF65-F5344CB8AC3E}">
        <p14:creationId xmlns:p14="http://schemas.microsoft.com/office/powerpoint/2010/main" val="3527245366"/>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pic>
        <p:nvPicPr>
          <p:cNvPr id="4" name="图片 3">
            <a:extLst>
              <a:ext uri="{FF2B5EF4-FFF2-40B4-BE49-F238E27FC236}">
                <a16:creationId xmlns:a16="http://schemas.microsoft.com/office/drawing/2014/main" id="{851FA3C6-BD15-4385-94B1-654CB1DC61B6}"/>
              </a:ext>
            </a:extLst>
          </p:cNvPr>
          <p:cNvPicPr>
            <a:picLocks noChangeAspect="1"/>
          </p:cNvPicPr>
          <p:nvPr/>
        </p:nvPicPr>
        <p:blipFill>
          <a:blip r:embed="rId3"/>
          <a:stretch>
            <a:fillRect/>
          </a:stretch>
        </p:blipFill>
        <p:spPr>
          <a:xfrm>
            <a:off x="2196000" y="1376584"/>
            <a:ext cx="7800000" cy="3552381"/>
          </a:xfrm>
          <a:prstGeom prst="rect">
            <a:avLst/>
          </a:prstGeom>
        </p:spPr>
      </p:pic>
    </p:spTree>
    <p:extLst>
      <p:ext uri="{BB962C8B-B14F-4D97-AF65-F5344CB8AC3E}">
        <p14:creationId xmlns:p14="http://schemas.microsoft.com/office/powerpoint/2010/main" val="3502863750"/>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sp>
        <p:nvSpPr>
          <p:cNvPr id="6" name="文本框 5">
            <a:extLst>
              <a:ext uri="{FF2B5EF4-FFF2-40B4-BE49-F238E27FC236}">
                <a16:creationId xmlns:a16="http://schemas.microsoft.com/office/drawing/2014/main" id="{EC7B2B30-255A-4FFC-808D-A68A5C214E02}"/>
              </a:ext>
            </a:extLst>
          </p:cNvPr>
          <p:cNvSpPr txBox="1"/>
          <p:nvPr/>
        </p:nvSpPr>
        <p:spPr>
          <a:xfrm>
            <a:off x="1248720" y="2011684"/>
            <a:ext cx="3713805"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机动车运行安全技术条件</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GB 7258—2017</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）对台式检验制动性能的要求如表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2-4-4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所示。</a:t>
            </a:r>
          </a:p>
        </p:txBody>
      </p:sp>
      <p:sp>
        <p:nvSpPr>
          <p:cNvPr id="7" name="文本框 6">
            <a:extLst>
              <a:ext uri="{FF2B5EF4-FFF2-40B4-BE49-F238E27FC236}">
                <a16:creationId xmlns:a16="http://schemas.microsoft.com/office/drawing/2014/main" id="{93A9E057-30E1-4386-9EBB-160A5BA5D716}"/>
              </a:ext>
            </a:extLst>
          </p:cNvPr>
          <p:cNvSpPr txBox="1"/>
          <p:nvPr/>
        </p:nvSpPr>
        <p:spPr>
          <a:xfrm>
            <a:off x="1248720" y="1422923"/>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）室内台式检验制动性能的要求</a:t>
            </a:r>
          </a:p>
        </p:txBody>
      </p:sp>
      <p:pic>
        <p:nvPicPr>
          <p:cNvPr id="3" name="图片 2">
            <a:extLst>
              <a:ext uri="{FF2B5EF4-FFF2-40B4-BE49-F238E27FC236}">
                <a16:creationId xmlns:a16="http://schemas.microsoft.com/office/drawing/2014/main" id="{E96037D8-A6EA-4126-B9B5-76F2F8080C96}"/>
              </a:ext>
            </a:extLst>
          </p:cNvPr>
          <p:cNvPicPr>
            <a:picLocks noChangeAspect="1"/>
          </p:cNvPicPr>
          <p:nvPr/>
        </p:nvPicPr>
        <p:blipFill>
          <a:blip r:embed="rId3"/>
          <a:stretch>
            <a:fillRect/>
          </a:stretch>
        </p:blipFill>
        <p:spPr>
          <a:xfrm>
            <a:off x="5362266" y="695526"/>
            <a:ext cx="6607242" cy="5466947"/>
          </a:xfrm>
          <a:prstGeom prst="rect">
            <a:avLst/>
          </a:prstGeom>
        </p:spPr>
      </p:pic>
    </p:spTree>
    <p:extLst>
      <p:ext uri="{BB962C8B-B14F-4D97-AF65-F5344CB8AC3E}">
        <p14:creationId xmlns:p14="http://schemas.microsoft.com/office/powerpoint/2010/main" val="4070357361"/>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sp>
        <p:nvSpPr>
          <p:cNvPr id="6" name="文本框 5">
            <a:extLst>
              <a:ext uri="{FF2B5EF4-FFF2-40B4-BE49-F238E27FC236}">
                <a16:creationId xmlns:a16="http://schemas.microsoft.com/office/drawing/2014/main" id="{EC7B2B30-255A-4FFC-808D-A68A5C214E02}"/>
              </a:ext>
            </a:extLst>
          </p:cNvPr>
          <p:cNvSpPr txBox="1"/>
          <p:nvPr/>
        </p:nvSpPr>
        <p:spPr>
          <a:xfrm>
            <a:off x="1248720" y="2716534"/>
            <a:ext cx="974313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当采用制动试验台检验汽车和正三轮摩托车驻车制动装置的制动力时，车辆空载，使用驻车制动装置，驻车制动力的总和应不大于等于该车在测试状态下整车重量的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20%</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；对总质量为整备质量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1.2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倍以下的车辆此值为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p:txBody>
      </p:sp>
      <p:sp>
        <p:nvSpPr>
          <p:cNvPr id="7" name="文本框 6">
            <a:extLst>
              <a:ext uri="{FF2B5EF4-FFF2-40B4-BE49-F238E27FC236}">
                <a16:creationId xmlns:a16="http://schemas.microsoft.com/office/drawing/2014/main" id="{93A9E057-30E1-4386-9EBB-160A5BA5D716}"/>
              </a:ext>
            </a:extLst>
          </p:cNvPr>
          <p:cNvSpPr txBox="1"/>
          <p:nvPr/>
        </p:nvSpPr>
        <p:spPr>
          <a:xfrm>
            <a:off x="1248720" y="2127773"/>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）驻车制动性能要求</a:t>
            </a:r>
          </a:p>
        </p:txBody>
      </p:sp>
    </p:spTree>
    <p:extLst>
      <p:ext uri="{BB962C8B-B14F-4D97-AF65-F5344CB8AC3E}">
        <p14:creationId xmlns:p14="http://schemas.microsoft.com/office/powerpoint/2010/main" val="2412156306"/>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6">
            <a:extLst>
              <a:ext uri="{FF2B5EF4-FFF2-40B4-BE49-F238E27FC236}">
                <a16:creationId xmlns:a16="http://schemas.microsoft.com/office/drawing/2014/main" id="{D6BC97C7-6281-4627-83BA-7E3C28D9908C}"/>
              </a:ext>
            </a:extLst>
          </p:cNvPr>
          <p:cNvSpPr>
            <a:spLocks/>
          </p:cNvSpPr>
          <p:nvPr/>
        </p:nvSpPr>
        <p:spPr bwMode="auto">
          <a:xfrm>
            <a:off x="0" y="188"/>
            <a:ext cx="7653036" cy="4358589"/>
          </a:xfrm>
          <a:custGeom>
            <a:avLst/>
            <a:gdLst>
              <a:gd name="T0" fmla="*/ 2665 w 2665"/>
              <a:gd name="T1" fmla="*/ 0 h 1127"/>
              <a:gd name="T2" fmla="*/ 0 w 2665"/>
              <a:gd name="T3" fmla="*/ 0 h 1127"/>
              <a:gd name="T4" fmla="*/ 652 w 2665"/>
              <a:gd name="T5" fmla="*/ 1127 h 1127"/>
              <a:gd name="T6" fmla="*/ 2665 w 2665"/>
              <a:gd name="T7" fmla="*/ 0 h 1127"/>
              <a:gd name="connsiteX0" fmla="*/ 10000 w 10000"/>
              <a:gd name="connsiteY0" fmla="*/ 0 h 13164"/>
              <a:gd name="connsiteX1" fmla="*/ 0 w 10000"/>
              <a:gd name="connsiteY1" fmla="*/ 0 h 13164"/>
              <a:gd name="connsiteX2" fmla="*/ 16 w 10000"/>
              <a:gd name="connsiteY2" fmla="*/ 13164 h 13164"/>
              <a:gd name="connsiteX3" fmla="*/ 10000 w 10000"/>
              <a:gd name="connsiteY3" fmla="*/ 0 h 13164"/>
            </a:gdLst>
            <a:ahLst/>
            <a:cxnLst>
              <a:cxn ang="0">
                <a:pos x="connsiteX0" y="connsiteY0"/>
              </a:cxn>
              <a:cxn ang="0">
                <a:pos x="connsiteX1" y="connsiteY1"/>
              </a:cxn>
              <a:cxn ang="0">
                <a:pos x="connsiteX2" y="connsiteY2"/>
              </a:cxn>
              <a:cxn ang="0">
                <a:pos x="connsiteX3" y="connsiteY3"/>
              </a:cxn>
            </a:cxnLst>
            <a:rect l="l" t="t" r="r" b="b"/>
            <a:pathLst>
              <a:path w="10000" h="13164">
                <a:moveTo>
                  <a:pt x="10000" y="0"/>
                </a:moveTo>
                <a:lnTo>
                  <a:pt x="0" y="0"/>
                </a:lnTo>
                <a:cubicBezTo>
                  <a:pt x="5" y="4388"/>
                  <a:pt x="11" y="8776"/>
                  <a:pt x="16" y="13164"/>
                </a:cubicBezTo>
                <a:lnTo>
                  <a:pt x="1000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13" name="任意多边形 2">
            <a:extLst>
              <a:ext uri="{FF2B5EF4-FFF2-40B4-BE49-F238E27FC236}">
                <a16:creationId xmlns:a16="http://schemas.microsoft.com/office/drawing/2014/main" id="{5A21793E-C677-4685-BC31-B2C674B373FC}"/>
              </a:ext>
            </a:extLst>
          </p:cNvPr>
          <p:cNvSpPr>
            <a:spLocks/>
          </p:cNvSpPr>
          <p:nvPr/>
        </p:nvSpPr>
        <p:spPr bwMode="auto">
          <a:xfrm>
            <a:off x="0" y="188"/>
            <a:ext cx="5976726" cy="6857624"/>
          </a:xfrm>
          <a:custGeom>
            <a:avLst/>
            <a:gdLst>
              <a:gd name="connsiteX0" fmla="*/ 0 w 6303578"/>
              <a:gd name="connsiteY0" fmla="*/ 5940123 h 7232650"/>
              <a:gd name="connsiteX1" fmla="*/ 707864 w 6303578"/>
              <a:gd name="connsiteY1" fmla="*/ 7232650 h 7232650"/>
              <a:gd name="connsiteX2" fmla="*/ 0 w 6303578"/>
              <a:gd name="connsiteY2" fmla="*/ 7232650 h 7232650"/>
              <a:gd name="connsiteX3" fmla="*/ 0 w 6303578"/>
              <a:gd name="connsiteY3" fmla="*/ 0 h 7232650"/>
              <a:gd name="connsiteX4" fmla="*/ 2087752 w 6303578"/>
              <a:gd name="connsiteY4" fmla="*/ 0 h 7232650"/>
              <a:gd name="connsiteX5" fmla="*/ 6303578 w 6303578"/>
              <a:gd name="connsiteY5" fmla="*/ 7232650 h 7232650"/>
              <a:gd name="connsiteX6" fmla="*/ 707865 w 6303578"/>
              <a:gd name="connsiteY6" fmla="*/ 7232650 h 7232650"/>
              <a:gd name="connsiteX7" fmla="*/ 0 w 6303578"/>
              <a:gd name="connsiteY7" fmla="*/ 5940123 h 723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3578" h="7232650">
                <a:moveTo>
                  <a:pt x="0" y="5940123"/>
                </a:moveTo>
                <a:lnTo>
                  <a:pt x="707864" y="7232650"/>
                </a:lnTo>
                <a:lnTo>
                  <a:pt x="0" y="7232650"/>
                </a:lnTo>
                <a:close/>
                <a:moveTo>
                  <a:pt x="0" y="0"/>
                </a:moveTo>
                <a:lnTo>
                  <a:pt x="2087752" y="0"/>
                </a:lnTo>
                <a:lnTo>
                  <a:pt x="6303578" y="7232650"/>
                </a:lnTo>
                <a:lnTo>
                  <a:pt x="707865" y="7232650"/>
                </a:lnTo>
                <a:lnTo>
                  <a:pt x="0" y="5940123"/>
                </a:lnTo>
                <a:close/>
              </a:path>
            </a:pathLst>
          </a:custGeom>
          <a:blipFill dpi="0" rotWithShape="1">
            <a:blip r:embed="rId2"/>
            <a:srcRect/>
            <a:stretch>
              <a:fillRect l="-126889" t="-4876" r="-3817" b="-8236"/>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14" name="文本框 13">
            <a:extLst>
              <a:ext uri="{FF2B5EF4-FFF2-40B4-BE49-F238E27FC236}">
                <a16:creationId xmlns:a16="http://schemas.microsoft.com/office/drawing/2014/main" id="{97572AEB-66B1-45DE-AD83-9ACB6121D303}"/>
              </a:ext>
            </a:extLst>
          </p:cNvPr>
          <p:cNvSpPr txBox="1"/>
          <p:nvPr/>
        </p:nvSpPr>
        <p:spPr>
          <a:xfrm>
            <a:off x="5035062" y="3032517"/>
            <a:ext cx="6190145" cy="830997"/>
          </a:xfrm>
          <a:prstGeom prst="rect">
            <a:avLst/>
          </a:prstGeom>
          <a:noFill/>
        </p:spPr>
        <p:txBody>
          <a:bodyPr wrap="square" rtlCol="0">
            <a:spAutoFit/>
          </a:bodyPr>
          <a:lstStyle/>
          <a:p>
            <a:pPr algn="r"/>
            <a:r>
              <a:rPr lang="zh-CN" altLang="en-US" sz="4800" b="1">
                <a:solidFill>
                  <a:srgbClr val="044491"/>
                </a:solidFill>
                <a:latin typeface="+mj-ea"/>
                <a:ea typeface="+mj-ea"/>
              </a:rPr>
              <a:t>二手车仪器检测</a:t>
            </a:r>
            <a:endParaRPr lang="zh-CN" altLang="en-US" sz="4800" b="1" dirty="0">
              <a:solidFill>
                <a:srgbClr val="044491"/>
              </a:solidFill>
              <a:latin typeface="+mj-ea"/>
              <a:ea typeface="+mj-ea"/>
            </a:endParaRPr>
          </a:p>
        </p:txBody>
      </p:sp>
      <p:sp>
        <p:nvSpPr>
          <p:cNvPr id="6" name="文本框 5">
            <a:extLst>
              <a:ext uri="{FF2B5EF4-FFF2-40B4-BE49-F238E27FC236}">
                <a16:creationId xmlns:a16="http://schemas.microsoft.com/office/drawing/2014/main" id="{AC35781B-4921-4EC0-A820-26835FF9C2FD}"/>
              </a:ext>
            </a:extLst>
          </p:cNvPr>
          <p:cNvSpPr txBox="1"/>
          <p:nvPr/>
        </p:nvSpPr>
        <p:spPr>
          <a:xfrm>
            <a:off x="7860323" y="1758946"/>
            <a:ext cx="3364884" cy="830997"/>
          </a:xfrm>
          <a:prstGeom prst="rect">
            <a:avLst/>
          </a:prstGeom>
          <a:noFill/>
        </p:spPr>
        <p:txBody>
          <a:bodyPr wrap="square" rtlCol="0">
            <a:spAutoFit/>
          </a:bodyPr>
          <a:lstStyle/>
          <a:p>
            <a:pPr algn="r"/>
            <a:r>
              <a:rPr lang="zh-CN" altLang="en-US" sz="4800" b="1">
                <a:solidFill>
                  <a:srgbClr val="044491"/>
                </a:solidFill>
                <a:latin typeface="+mj-ea"/>
                <a:ea typeface="+mj-ea"/>
              </a:rPr>
              <a:t>单元 </a:t>
            </a:r>
            <a:r>
              <a:rPr lang="en-US" altLang="zh-CN" sz="4800" b="1">
                <a:solidFill>
                  <a:srgbClr val="044491"/>
                </a:solidFill>
                <a:latin typeface="+mj-ea"/>
                <a:ea typeface="+mj-ea"/>
              </a:rPr>
              <a:t>2.4</a:t>
            </a:r>
            <a:endParaRPr lang="zh-CN" altLang="en-US" sz="4800" b="1" dirty="0">
              <a:solidFill>
                <a:srgbClr val="044491"/>
              </a:solidFill>
              <a:latin typeface="+mj-ea"/>
              <a:ea typeface="+mj-ea"/>
            </a:endParaRPr>
          </a:p>
        </p:txBody>
      </p:sp>
      <p:cxnSp>
        <p:nvCxnSpPr>
          <p:cNvPr id="7" name="直接连接符 6">
            <a:extLst>
              <a:ext uri="{FF2B5EF4-FFF2-40B4-BE49-F238E27FC236}">
                <a16:creationId xmlns:a16="http://schemas.microsoft.com/office/drawing/2014/main" id="{30ABF0E4-A38C-42B5-85BE-25A52B4B7EC7}"/>
              </a:ext>
            </a:extLst>
          </p:cNvPr>
          <p:cNvCxnSpPr>
            <a:cxnSpLocks/>
          </p:cNvCxnSpPr>
          <p:nvPr/>
        </p:nvCxnSpPr>
        <p:spPr>
          <a:xfrm>
            <a:off x="9668445" y="2894544"/>
            <a:ext cx="1467171" cy="0"/>
          </a:xfrm>
          <a:prstGeom prst="line">
            <a:avLst/>
          </a:prstGeom>
          <a:ln w="19050">
            <a:solidFill>
              <a:srgbClr val="044491"/>
            </a:solidFill>
          </a:ln>
        </p:spPr>
        <p:style>
          <a:lnRef idx="1">
            <a:schemeClr val="accent1"/>
          </a:lnRef>
          <a:fillRef idx="0">
            <a:schemeClr val="accent1"/>
          </a:fillRef>
          <a:effectRef idx="0">
            <a:schemeClr val="accent1"/>
          </a:effectRef>
          <a:fontRef idx="minor">
            <a:schemeClr val="tx1"/>
          </a:fontRef>
        </p:style>
      </p:cxnSp>
      <p:sp>
        <p:nvSpPr>
          <p:cNvPr id="2" name="等腰三角形 1">
            <a:extLst>
              <a:ext uri="{FF2B5EF4-FFF2-40B4-BE49-F238E27FC236}">
                <a16:creationId xmlns:a16="http://schemas.microsoft.com/office/drawing/2014/main" id="{FFAAA1FE-57AB-43B0-8328-D1E080695D85}"/>
              </a:ext>
            </a:extLst>
          </p:cNvPr>
          <p:cNvSpPr/>
          <p:nvPr/>
        </p:nvSpPr>
        <p:spPr>
          <a:xfrm>
            <a:off x="8648700" y="5372100"/>
            <a:ext cx="3683000" cy="1569660"/>
          </a:xfrm>
          <a:prstGeom prst="triangle">
            <a:avLst/>
          </a:prstGeom>
          <a:noFill/>
          <a:ln w="19050">
            <a:solidFill>
              <a:srgbClr val="0444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081967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204157"/>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制动性能的路试检测方法</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1729914"/>
            <a:ext cx="9724080" cy="4506170"/>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）路试检验制动性能应在平坦（坡度不应大于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）、干燥和清洁的硬路面（轮胎与路面之间的附着系数不应小于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0.7</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）上进行。</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）在试验路面上画出规定宽度的试验通道的边线，被测机动车沿着试验车道的中线行驶至高于规定的初速度后，置变速器于空挡（自动变速的机动车可置变速器于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D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挡），当滑行到规定的初速度时，急踩制动，使机动车停止。</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）用制动距离检验行车制动性能时，采用速度计、第五轮仪或用其他测试方法测量机动车的制动距离，对除气压制动外的机动车还应同时测取踏板力（或手操纵力）。</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用充分发出的平均减速度检验行车制动性能时，采用能够测取充分发出的平均减速度和制动协调时间的仪器测量机动车充分发出的平均减速度和制动协调时间，对除气压制动外的机动车还应同时测取踏板力（或手操纵力）。</a:t>
            </a:r>
          </a:p>
        </p:txBody>
      </p:sp>
    </p:spTree>
    <p:extLst>
      <p:ext uri="{BB962C8B-B14F-4D97-AF65-F5344CB8AC3E}">
        <p14:creationId xmlns:p14="http://schemas.microsoft.com/office/powerpoint/2010/main" val="517372880"/>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2109032"/>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制动性能的路试检测方法</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3112390"/>
            <a:ext cx="9724080" cy="170540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滚筒式制动检验台滚筒表面应干燥，没有松散物质及油污，滚筒表面当量附着系数不应小于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0.75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。驾驶员将机动车驶上滚筒，位置摆正，置变速器于空挡。启动滚筒，在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2s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后测取车轮阻滞力；使用制动，测取制动力增长全过程中的左右轮制动力差和各轮制动力的最大值，并记录左右车轮是否抱死。</a:t>
            </a:r>
          </a:p>
        </p:txBody>
      </p:sp>
      <p:sp>
        <p:nvSpPr>
          <p:cNvPr id="8" name="文本框 7">
            <a:extLst>
              <a:ext uri="{FF2B5EF4-FFF2-40B4-BE49-F238E27FC236}">
                <a16:creationId xmlns:a16="http://schemas.microsoft.com/office/drawing/2014/main" id="{E9FF93E8-3E0B-4FE6-A68A-703447C72E7B}"/>
              </a:ext>
            </a:extLst>
          </p:cNvPr>
          <p:cNvSpPr txBox="1"/>
          <p:nvPr/>
        </p:nvSpPr>
        <p:spPr>
          <a:xfrm>
            <a:off x="1248720" y="2654892"/>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）万向传动装置游动角度的检测</a:t>
            </a:r>
          </a:p>
        </p:txBody>
      </p:sp>
    </p:spTree>
    <p:extLst>
      <p:ext uri="{BB962C8B-B14F-4D97-AF65-F5344CB8AC3E}">
        <p14:creationId xmlns:p14="http://schemas.microsoft.com/office/powerpoint/2010/main" val="1884587016"/>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807465"/>
            <a:ext cx="9724080" cy="170540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制动检验台平板表面应干燥，没有松散物质及油污，平板表面附着系数不应小于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0.75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。驾驶员将机动车对正平板制动检验台，以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5~10km/h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的速度（或制动检验台制造厂家推荐的速度）行驶，置变速器于空挡（自动变速的机动车可置变速器于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D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挡），急踩制动，使机动车停止，测取参数值。</a:t>
            </a:r>
          </a:p>
        </p:txBody>
      </p:sp>
      <p:sp>
        <p:nvSpPr>
          <p:cNvPr id="8" name="文本框 7">
            <a:extLst>
              <a:ext uri="{FF2B5EF4-FFF2-40B4-BE49-F238E27FC236}">
                <a16:creationId xmlns:a16="http://schemas.microsoft.com/office/drawing/2014/main" id="{E9FF93E8-3E0B-4FE6-A68A-703447C72E7B}"/>
              </a:ext>
            </a:extLst>
          </p:cNvPr>
          <p:cNvSpPr txBox="1"/>
          <p:nvPr/>
        </p:nvSpPr>
        <p:spPr>
          <a:xfrm>
            <a:off x="1248720" y="1349967"/>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）用平板制动检验台检测制动性能</a:t>
            </a:r>
          </a:p>
        </p:txBody>
      </p:sp>
      <p:sp>
        <p:nvSpPr>
          <p:cNvPr id="9" name="文本框 8">
            <a:extLst>
              <a:ext uri="{FF2B5EF4-FFF2-40B4-BE49-F238E27FC236}">
                <a16:creationId xmlns:a16="http://schemas.microsoft.com/office/drawing/2014/main" id="{D8643F12-1E5A-43C2-87AD-AC9ED1310D38}"/>
              </a:ext>
            </a:extLst>
          </p:cNvPr>
          <p:cNvSpPr txBox="1"/>
          <p:nvPr/>
        </p:nvSpPr>
        <p:spPr>
          <a:xfrm>
            <a:off x="1248720" y="3998215"/>
            <a:ext cx="9724080" cy="178234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机动车安全技术检验时，机动车制动性能的检验宜采用滚筒反力式制动检验台或平板制动检验台检验制动性能，其中前轴驱动的乘用车更适合采用平板制动检验台检验制动性能。</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不宜采用制动检验台检验制动性能的机动车及对台试制动性能检验结果有质疑的机动车应路试检验制动性能。</a:t>
            </a:r>
          </a:p>
        </p:txBody>
      </p:sp>
      <p:sp>
        <p:nvSpPr>
          <p:cNvPr id="10" name="文本框 9">
            <a:extLst>
              <a:ext uri="{FF2B5EF4-FFF2-40B4-BE49-F238E27FC236}">
                <a16:creationId xmlns:a16="http://schemas.microsoft.com/office/drawing/2014/main" id="{F28C7B96-431B-4FE1-A41E-A3A1C184E745}"/>
              </a:ext>
            </a:extLst>
          </p:cNvPr>
          <p:cNvSpPr txBox="1"/>
          <p:nvPr/>
        </p:nvSpPr>
        <p:spPr>
          <a:xfrm>
            <a:off x="1248720" y="3540717"/>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）检验方法的选择</a:t>
            </a:r>
          </a:p>
        </p:txBody>
      </p:sp>
    </p:spTree>
    <p:extLst>
      <p:ext uri="{BB962C8B-B14F-4D97-AF65-F5344CB8AC3E}">
        <p14:creationId xmlns:p14="http://schemas.microsoft.com/office/powerpoint/2010/main" val="885576699"/>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sp>
        <p:nvSpPr>
          <p:cNvPr id="22" name="圆角矩形 55">
            <a:extLst>
              <a:ext uri="{FF2B5EF4-FFF2-40B4-BE49-F238E27FC236}">
                <a16:creationId xmlns:a16="http://schemas.microsoft.com/office/drawing/2014/main" id="{18A8DD32-8A98-4843-BB1D-84F2AC0EBF61}"/>
              </a:ext>
            </a:extLst>
          </p:cNvPr>
          <p:cNvSpPr/>
          <p:nvPr/>
        </p:nvSpPr>
        <p:spPr>
          <a:xfrm>
            <a:off x="523941" y="1286084"/>
            <a:ext cx="3886134"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2.4.6</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二手车车轮侧滑检测</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000597" y="1797118"/>
            <a:ext cx="10190805" cy="416761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为保证二手车转向车轮无横向滑移地直线滚动，要求车轮外倾角与车轮前束有适当配合，否则，车轮就可能在直线行驶过程中产生侧滑现象。当侧滑现象严重时，将破坏车轮的附着条件，丧失定向行驶能力，并导致轮胎异常磨损。在二手车年度审检中，应用侧滑试验台对二手车侧滑量进行检测。</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二手车侧滑量要求，</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机动车运行安全技术条件</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GB 7258—2017</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）规定如下。</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）转向轮横向侧滑量的检验应在侧滑检验台上进行。</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）将汽车对正侧滑检验台，并使方向盘处于正中位置。</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）使汽车沿台板上的指示线以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3~5km/h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车速平稳前行，在行进过程中，不允许转动方向盘。</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）转向轮通过台板时，测取横向侧滑量。</a:t>
            </a:r>
          </a:p>
        </p:txBody>
      </p:sp>
    </p:spTree>
    <p:extLst>
      <p:ext uri="{BB962C8B-B14F-4D97-AF65-F5344CB8AC3E}">
        <p14:creationId xmlns:p14="http://schemas.microsoft.com/office/powerpoint/2010/main" val="3820409119"/>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2159922"/>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二手车前照灯的基本要求</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42991" y="1417963"/>
            <a:ext cx="4387740"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2.4.7</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二手车前照灯技术状况检测</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745575"/>
            <a:ext cx="9724080" cy="1366849"/>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国家标准</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机动车运行安全技术条件</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GB 7258—2017</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）对二手车前照灯的技术要求包括以下几个方面。</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）前照灯远光光束发光强度最小值要求（表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2-4-5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p:txBody>
      </p:sp>
    </p:spTree>
    <p:extLst>
      <p:ext uri="{BB962C8B-B14F-4D97-AF65-F5344CB8AC3E}">
        <p14:creationId xmlns:p14="http://schemas.microsoft.com/office/powerpoint/2010/main" val="162242266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pic>
        <p:nvPicPr>
          <p:cNvPr id="3" name="图片 2">
            <a:extLst>
              <a:ext uri="{FF2B5EF4-FFF2-40B4-BE49-F238E27FC236}">
                <a16:creationId xmlns:a16="http://schemas.microsoft.com/office/drawing/2014/main" id="{7B52A253-3028-4D39-8CE9-CE169E7376DA}"/>
              </a:ext>
            </a:extLst>
          </p:cNvPr>
          <p:cNvPicPr>
            <a:picLocks noChangeAspect="1"/>
          </p:cNvPicPr>
          <p:nvPr/>
        </p:nvPicPr>
        <p:blipFill>
          <a:blip r:embed="rId3"/>
          <a:stretch>
            <a:fillRect/>
          </a:stretch>
        </p:blipFill>
        <p:spPr>
          <a:xfrm>
            <a:off x="2186476" y="1390924"/>
            <a:ext cx="7819048" cy="4380952"/>
          </a:xfrm>
          <a:prstGeom prst="rect">
            <a:avLst/>
          </a:prstGeom>
        </p:spPr>
      </p:pic>
    </p:spTree>
    <p:extLst>
      <p:ext uri="{BB962C8B-B14F-4D97-AF65-F5344CB8AC3E}">
        <p14:creationId xmlns:p14="http://schemas.microsoft.com/office/powerpoint/2010/main" val="209026663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sp>
        <p:nvSpPr>
          <p:cNvPr id="10" name="文本框 9">
            <a:extLst>
              <a:ext uri="{FF2B5EF4-FFF2-40B4-BE49-F238E27FC236}">
                <a16:creationId xmlns:a16="http://schemas.microsoft.com/office/drawing/2014/main" id="{E5DF2781-9329-4197-AADD-025859D8EBD4}"/>
              </a:ext>
            </a:extLst>
          </p:cNvPr>
          <p:cNvSpPr txBox="1"/>
          <p:nvPr/>
        </p:nvSpPr>
        <p:spPr>
          <a:xfrm>
            <a:off x="1248720" y="1460608"/>
            <a:ext cx="9724080" cy="4013727"/>
          </a:xfrm>
          <a:prstGeom prst="rect">
            <a:avLst/>
          </a:prstGeom>
          <a:noFill/>
        </p:spPr>
        <p:txBody>
          <a:bodyPr wrap="square">
            <a:spAutoFit/>
          </a:bodyPr>
          <a:lstStyle/>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）前照灯光束照射位置要求。</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①前照灯近光光束。前照灯照射在距离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10m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的屏幕上，乘用车前照灯近光光束明暗截止线转角或中点的高度应为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0.7~0.9H</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H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为前照灯基准中心高度，下同），其他二手车（拖拉机运输机组除外）应为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0.6~0.8H</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。二手车前照灯近光光束水平方向位置向左偏不允许超</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170mm</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，向右偏不允许超过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350mm</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②前照灯远光光束。前照灯照射在距离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10m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的屏幕上时，要求在屏幕中心离地高度，对乘用车为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0.9~1.0H</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，对其他二手车为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0.8~0.95H</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；二手车前照灯远光光束的水平位置要求，左灯向左偏不允许超过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170mm</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，向右偏不允许超过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350mm</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。右灯向左或向右偏均不允许超过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350mm</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p:txBody>
      </p:sp>
    </p:spTree>
    <p:extLst>
      <p:ext uri="{BB962C8B-B14F-4D97-AF65-F5344CB8AC3E}">
        <p14:creationId xmlns:p14="http://schemas.microsoft.com/office/powerpoint/2010/main" val="227412824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461332"/>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二手车前照灯检测</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1928598"/>
            <a:ext cx="9724080" cy="352128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）屏幕法：在屏幕上检查。检查用场地应平整，屏幕与场地应垂直。被检验的机动车应在空载、轮胎气压正常、乘坐一名驾驶员的条件下进行。将机动车停置于屏幕前，并与屏幕垂直，使前照灯基准中心距屏幕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10m</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，在屏幕上确定与前照灯基准中心离地面距离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H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等高的水平基准线及以机动车纵向中心平面在屏幕上的投影线为基准确定的左右前照灯基准中心位置线。分别测量左右远、近光束的水平和垂直照射方位的偏移值。</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）前照灯检测仪检验。将被检验的机动车按规定距离与前照灯检测仪对正（宜使用车辆摆正装置），从前照灯检测仪的显示屏上分别测量左右远、近光束的水平和垂直照射方位的偏移值。</a:t>
            </a:r>
          </a:p>
        </p:txBody>
      </p:sp>
    </p:spTree>
    <p:extLst>
      <p:ext uri="{BB962C8B-B14F-4D97-AF65-F5344CB8AC3E}">
        <p14:creationId xmlns:p14="http://schemas.microsoft.com/office/powerpoint/2010/main" val="1074725182"/>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sp>
        <p:nvSpPr>
          <p:cNvPr id="22" name="圆角矩形 55">
            <a:extLst>
              <a:ext uri="{FF2B5EF4-FFF2-40B4-BE49-F238E27FC236}">
                <a16:creationId xmlns:a16="http://schemas.microsoft.com/office/drawing/2014/main" id="{18A8DD32-8A98-4843-BB1D-84F2AC0EBF61}"/>
              </a:ext>
            </a:extLst>
          </p:cNvPr>
          <p:cNvSpPr/>
          <p:nvPr/>
        </p:nvSpPr>
        <p:spPr>
          <a:xfrm>
            <a:off x="542991" y="1417963"/>
            <a:ext cx="2924109"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2.4.8</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四轮定位检测</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062151"/>
            <a:ext cx="9724080" cy="3598229"/>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由于汽车行驶速度越来越高，汽车的操纵稳定性对汽车安全越来越重要。汽车不仅具有前轮定位参数要求，有些高速客车和轿车还具有后轮外倾角和后轮前束等参数。这些定位参数的变化会使汽车稳定性下降，同时增加轮胎的异常磨损和某些零部件过早的疲劳损伤。</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例如，主销后倾角过大时，转向沉重，驾驶员容易疲劳；主销后倾角过小时，汽车直线行驶时容易产生前轮摆振，转向盘摇摆不定，方向自动回正能力下降；当左右车轮的主销后倾角不相等或前后桥不平行时，汽车会出现跑偏现象，会大大降低汽车的操纵性和增加驾驶员疲劳。</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若四轮定位仪对定位参数的检测合格，则可增加汽车行驶的安全性，增加操纵稳定性，减少轮胎磨损，减小悬架系统和行驶系统部分零件的疲劳损伤，降低燃油消耗等。</a:t>
            </a:r>
          </a:p>
        </p:txBody>
      </p:sp>
    </p:spTree>
    <p:extLst>
      <p:ext uri="{BB962C8B-B14F-4D97-AF65-F5344CB8AC3E}">
        <p14:creationId xmlns:p14="http://schemas.microsoft.com/office/powerpoint/2010/main" val="2605066251"/>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sp>
        <p:nvSpPr>
          <p:cNvPr id="10" name="文本框 9">
            <a:extLst>
              <a:ext uri="{FF2B5EF4-FFF2-40B4-BE49-F238E27FC236}">
                <a16:creationId xmlns:a16="http://schemas.microsoft.com/office/drawing/2014/main" id="{E5DF2781-9329-4197-AADD-025859D8EBD4}"/>
              </a:ext>
            </a:extLst>
          </p:cNvPr>
          <p:cNvSpPr txBox="1"/>
          <p:nvPr/>
        </p:nvSpPr>
        <p:spPr>
          <a:xfrm>
            <a:off x="1248720" y="1460608"/>
            <a:ext cx="9724080" cy="442922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四轮定位仪检测的项目包括前轮前束值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角（前轮前束角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前张角）、前轮外倾角、主销后倾角、主销内倾角、后轮前束值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角（后轮前束角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前张角）、后轮外倾角、轮距、轴距等。</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因为各种汽车的四轮定位参数不尽相同，可调参数也不尽相同，所以在检测汽车四轮定位前必须先查阅被检测汽车生产厂的四轮定位参数标准，哪些参数是可调的，哪些参数是不可调的，一般可从维修手册或四轮定位仪内存中查阅。</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专业的汽车评估人员在拿到四轮定位检测不合格的报告后，通常会同被评估汽车的专业维修人员对不合格项目进行认真分析。四轮定位修理中，通常的修理方法包括调整、更换部分零部件和车身校正。由多种原因造成不合格的项目还需进行现场检验，根据现场检验结果，分析最大和最小可能产生的原因，拟订维修方案，确定被评估汽车恢复到四轮定位合格可能所需的费用范围。</a:t>
            </a:r>
          </a:p>
        </p:txBody>
      </p:sp>
    </p:spTree>
    <p:extLst>
      <p:ext uri="{BB962C8B-B14F-4D97-AF65-F5344CB8AC3E}">
        <p14:creationId xmlns:p14="http://schemas.microsoft.com/office/powerpoint/2010/main" val="1710518546"/>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205613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发动机和驱动电机性能要求</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1" y="1286084"/>
            <a:ext cx="4583080"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2.4.1</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发动机和驱动电机性能检测</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667329"/>
            <a:ext cx="9724080" cy="2921121"/>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国家标准</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机动车运行安全技术条件</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GB 7258—2017</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）对发动机要求如下：</a:t>
            </a:r>
          </a:p>
          <a:p>
            <a:pPr marR="0" lvl="0" indent="360363"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）发动机应能起动，怠速稳定，机油压力和温度正常。发动机功率应大于等于标牌（或产品使用说明书）标明的发动机功率的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75%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a:p>
            <a:pPr marR="0" lvl="0" indent="360363"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）柴油机停机装置应有效。</a:t>
            </a:r>
          </a:p>
          <a:p>
            <a:pPr marR="0" lvl="0" indent="360363"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）发动机起动、燃料供给、润滑、冷却和进排气等系统的机件应齐全。</a:t>
            </a:r>
          </a:p>
          <a:p>
            <a:pPr marR="0" lvl="0" indent="360363"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）纯电动汽车的电机系统应运转平稳。</a:t>
            </a:r>
          </a:p>
        </p:txBody>
      </p:sp>
    </p:spTree>
    <p:extLst>
      <p:ext uri="{BB962C8B-B14F-4D97-AF65-F5344CB8AC3E}">
        <p14:creationId xmlns:p14="http://schemas.microsoft.com/office/powerpoint/2010/main" val="392666072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851857"/>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汽车排放污染物检测标准</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1" y="1286084"/>
            <a:ext cx="3762309"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2.4.9</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汽车排气污染物的检测 </a:t>
            </a: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384948"/>
            <a:ext cx="9724080" cy="2613344"/>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我国汽车排放污染物检测标准是以欧洲汽车排放标准为蓝本而制定的，并逐渐向其靠拢。</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我国现行的汽车排放标准分别是：</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汽油车污染物排放限值及测试方法（双怠速法及简易工况法）</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GB 18285—2018</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轻型汽车污染物排放限值及测量方法（中国第五阶段）</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GB 18352.5—2013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轻型汽车污染物排放限值及测量方法（中国第六阶段）</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GB 18352.6—2016</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重型柴油车污染物排放限值及测试方法（中国第六阶段）</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GB 17691—2018</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p:txBody>
      </p:sp>
    </p:spTree>
    <p:extLst>
      <p:ext uri="{BB962C8B-B14F-4D97-AF65-F5344CB8AC3E}">
        <p14:creationId xmlns:p14="http://schemas.microsoft.com/office/powerpoint/2010/main" val="43250165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851857"/>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lang="zh-CN" altLang="en-US" sz="2000" b="1">
                  <a:solidFill>
                    <a:srgbClr val="044491"/>
                  </a:solidFill>
                  <a:latin typeface="微软雅黑"/>
                  <a:ea typeface="微软雅黑"/>
                </a:rPr>
                <a:t> </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汽油车怠速污染物的检测</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384948"/>
            <a:ext cx="9724080" cy="219784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汽油车处于怠速运行状态下，测量其废气中各种排放物的浓度，可判定发动机燃烧质量的好坏。怠速时，汽油机的排放主要受稳态下的空燃比和点火状态的影响，因此它是判断怠速状态下燃烧质量最简单、最有效的方法。怠速时的燃烧条件是最恶劣的，怠速燃烧质量的稳定是其他工况燃烧质量稳定的前提条件。对汽油车怠速排放污染物进行检测时，一般采用不分光红外线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CO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和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HC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气体分析仪。</a:t>
            </a:r>
          </a:p>
        </p:txBody>
      </p:sp>
    </p:spTree>
    <p:extLst>
      <p:ext uri="{BB962C8B-B14F-4D97-AF65-F5344CB8AC3E}">
        <p14:creationId xmlns:p14="http://schemas.microsoft.com/office/powerpoint/2010/main" val="2001558119"/>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B411FE6D-7D4C-41BC-86CD-01EAEAE8D60F}"/>
              </a:ext>
            </a:extLst>
          </p:cNvPr>
          <p:cNvPicPr>
            <a:picLocks noChangeAspect="1"/>
          </p:cNvPicPr>
          <p:nvPr/>
        </p:nvPicPr>
        <p:blipFill>
          <a:blip r:embed="rId3"/>
          <a:stretch>
            <a:fillRect/>
          </a:stretch>
        </p:blipFill>
        <p:spPr>
          <a:xfrm>
            <a:off x="2286487" y="2725695"/>
            <a:ext cx="7790476" cy="3447619"/>
          </a:xfrm>
          <a:prstGeom prst="rect">
            <a:avLst/>
          </a:prstGeom>
        </p:spPr>
      </p:pic>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851857"/>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机动车噪声要求</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1" y="1286084"/>
            <a:ext cx="3762309"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2.4.10</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汽车噪声的检测 </a:t>
            </a: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384948"/>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）机动车车外噪声。</a:t>
            </a:r>
          </a:p>
        </p:txBody>
      </p:sp>
    </p:spTree>
    <p:extLst>
      <p:ext uri="{BB962C8B-B14F-4D97-AF65-F5344CB8AC3E}">
        <p14:creationId xmlns:p14="http://schemas.microsoft.com/office/powerpoint/2010/main" val="286866344"/>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pic>
        <p:nvPicPr>
          <p:cNvPr id="3" name="图片 2">
            <a:extLst>
              <a:ext uri="{FF2B5EF4-FFF2-40B4-BE49-F238E27FC236}">
                <a16:creationId xmlns:a16="http://schemas.microsoft.com/office/drawing/2014/main" id="{FFB77F8D-D414-4C9E-A863-1314D4A71301}"/>
              </a:ext>
            </a:extLst>
          </p:cNvPr>
          <p:cNvPicPr>
            <a:picLocks noChangeAspect="1"/>
          </p:cNvPicPr>
          <p:nvPr/>
        </p:nvPicPr>
        <p:blipFill>
          <a:blip r:embed="rId3"/>
          <a:stretch>
            <a:fillRect/>
          </a:stretch>
        </p:blipFill>
        <p:spPr>
          <a:xfrm>
            <a:off x="2162666" y="1100428"/>
            <a:ext cx="7866667" cy="4657143"/>
          </a:xfrm>
          <a:prstGeom prst="rect">
            <a:avLst/>
          </a:prstGeom>
        </p:spPr>
      </p:pic>
    </p:spTree>
    <p:extLst>
      <p:ext uri="{BB962C8B-B14F-4D97-AF65-F5344CB8AC3E}">
        <p14:creationId xmlns:p14="http://schemas.microsoft.com/office/powerpoint/2010/main" val="2193341770"/>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sp>
        <p:nvSpPr>
          <p:cNvPr id="10" name="文本框 9">
            <a:extLst>
              <a:ext uri="{FF2B5EF4-FFF2-40B4-BE49-F238E27FC236}">
                <a16:creationId xmlns:a16="http://schemas.microsoft.com/office/drawing/2014/main" id="{E5DF2781-9329-4197-AADD-025859D8EBD4}"/>
              </a:ext>
            </a:extLst>
          </p:cNvPr>
          <p:cNvSpPr txBox="1"/>
          <p:nvPr/>
        </p:nvSpPr>
        <p:spPr>
          <a:xfrm>
            <a:off x="1248720" y="1460608"/>
            <a:ext cx="9724080" cy="3182731"/>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）车内最大允许噪声级。客车以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50km/h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的速度匀速行驶时，客车车内噪声不应大于</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79dB</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）喇叭允许噪声级。城市用二手车喇叭噪声级在距车前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2m</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、离地面高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1.2m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处应为</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90~115dB</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）汽车驾驶员耳旁噪声声级。汽车驾驶员耳旁噪声声级，在车辆处于静止状态且变速器置于空挡，发动机处于额定转速状态时应不大于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90dB</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）。其检验方法按国家标准</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声学 汽车车内噪声测量方法</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GB/T 18697—2002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）的规定执行。</a:t>
            </a:r>
          </a:p>
        </p:txBody>
      </p:sp>
    </p:spTree>
    <p:extLst>
      <p:ext uri="{BB962C8B-B14F-4D97-AF65-F5344CB8AC3E}">
        <p14:creationId xmlns:p14="http://schemas.microsoft.com/office/powerpoint/2010/main" val="4084343332"/>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851857"/>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驾驶员耳旁噪声检验方法</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384948"/>
            <a:ext cx="9724080" cy="170540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测量驾驶员耳旁噪声方法：汽车空载，处于静止状态且置变速器于空挡，发动机应处于额定转速状态，门窗紧闭，测量位置应符合国家标准</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声学 汽车车内噪声测量方法</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GB/T 18697—2002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）的规定。环境噪声应低于被测噪声值至少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10dB</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）。声级计置于“</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计权、“快”挡。</a:t>
            </a:r>
          </a:p>
        </p:txBody>
      </p:sp>
    </p:spTree>
    <p:extLst>
      <p:ext uri="{BB962C8B-B14F-4D97-AF65-F5344CB8AC3E}">
        <p14:creationId xmlns:p14="http://schemas.microsoft.com/office/powerpoint/2010/main" val="2507078045"/>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a:extLst>
              <a:ext uri="{FF2B5EF4-FFF2-40B4-BE49-F238E27FC236}">
                <a16:creationId xmlns:a16="http://schemas.microsoft.com/office/drawing/2014/main" id="{D23F6AD7-4BF0-41CD-B193-1D4F95156F2E}"/>
              </a:ext>
            </a:extLst>
          </p:cNvPr>
          <p:cNvSpPr/>
          <p:nvPr/>
        </p:nvSpPr>
        <p:spPr>
          <a:xfrm>
            <a:off x="0" y="0"/>
            <a:ext cx="6880485" cy="6880485"/>
          </a:xfrm>
          <a:prstGeom prst="rtTriangle">
            <a:avLst/>
          </a:prstGeom>
          <a:blipFill dpi="0" rotWithShape="1">
            <a:blip r:embed="rId2"/>
            <a:srcRect/>
            <a:stretch>
              <a:fillRect l="-85702" t="-596" r="-2286" b="-5178"/>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5" name="任意多边形 2">
            <a:extLst>
              <a:ext uri="{FF2B5EF4-FFF2-40B4-BE49-F238E27FC236}">
                <a16:creationId xmlns:a16="http://schemas.microsoft.com/office/drawing/2014/main" id="{50EA4B7C-CD1C-4206-8894-32954F8D5FAB}"/>
              </a:ext>
            </a:extLst>
          </p:cNvPr>
          <p:cNvSpPr/>
          <p:nvPr/>
        </p:nvSpPr>
        <p:spPr>
          <a:xfrm rot="5400000" flipV="1">
            <a:off x="675384" y="-15772"/>
            <a:ext cx="4576893" cy="4576893"/>
          </a:xfrm>
          <a:custGeom>
            <a:avLst/>
            <a:gdLst>
              <a:gd name="connsiteX0" fmla="*/ 0 w 4343400"/>
              <a:gd name="connsiteY0" fmla="*/ 0 h 4343400"/>
              <a:gd name="connsiteX1" fmla="*/ 4343400 w 4343400"/>
              <a:gd name="connsiteY1" fmla="*/ 4343400 h 4343400"/>
              <a:gd name="connsiteX2" fmla="*/ 3486149 w 4343400"/>
              <a:gd name="connsiteY2" fmla="*/ 4343400 h 4343400"/>
              <a:gd name="connsiteX3" fmla="*/ 0 w 4343400"/>
              <a:gd name="connsiteY3" fmla="*/ 857251 h 4343400"/>
              <a:gd name="connsiteX4" fmla="*/ 0 w 4343400"/>
              <a:gd name="connsiteY4" fmla="*/ 0 h 434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400" h="4343400">
                <a:moveTo>
                  <a:pt x="0" y="0"/>
                </a:moveTo>
                <a:lnTo>
                  <a:pt x="4343400" y="4343400"/>
                </a:lnTo>
                <a:lnTo>
                  <a:pt x="3486149" y="4343400"/>
                </a:lnTo>
                <a:lnTo>
                  <a:pt x="0" y="857251"/>
                </a:lnTo>
                <a:lnTo>
                  <a:pt x="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6" name="直角三角形 5">
            <a:extLst>
              <a:ext uri="{FF2B5EF4-FFF2-40B4-BE49-F238E27FC236}">
                <a16:creationId xmlns:a16="http://schemas.microsoft.com/office/drawing/2014/main" id="{4FCA494D-E658-4F49-8D95-3CC543B2A094}"/>
              </a:ext>
            </a:extLst>
          </p:cNvPr>
          <p:cNvSpPr/>
          <p:nvPr/>
        </p:nvSpPr>
        <p:spPr>
          <a:xfrm rot="2700000" flipV="1">
            <a:off x="9362847" y="5668215"/>
            <a:ext cx="2362507" cy="2362507"/>
          </a:xfrm>
          <a:prstGeom prst="rtTriangle">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grpSp>
        <p:nvGrpSpPr>
          <p:cNvPr id="12" name="组合 11">
            <a:extLst>
              <a:ext uri="{FF2B5EF4-FFF2-40B4-BE49-F238E27FC236}">
                <a16:creationId xmlns:a16="http://schemas.microsoft.com/office/drawing/2014/main" id="{FE1D441D-E643-4C8B-9A0B-17235EADD2DC}"/>
              </a:ext>
            </a:extLst>
          </p:cNvPr>
          <p:cNvGrpSpPr/>
          <p:nvPr/>
        </p:nvGrpSpPr>
        <p:grpSpPr>
          <a:xfrm>
            <a:off x="7068904" y="1952285"/>
            <a:ext cx="3262432" cy="2316903"/>
            <a:chOff x="8450029" y="1237910"/>
            <a:chExt cx="3262432" cy="2316903"/>
          </a:xfrm>
        </p:grpSpPr>
        <p:sp>
          <p:nvSpPr>
            <p:cNvPr id="13" name="文本框 12">
              <a:extLst>
                <a:ext uri="{FF2B5EF4-FFF2-40B4-BE49-F238E27FC236}">
                  <a16:creationId xmlns:a16="http://schemas.microsoft.com/office/drawing/2014/main" id="{964D2DBE-AF03-449A-9F82-210E6FAA4C56}"/>
                </a:ext>
              </a:extLst>
            </p:cNvPr>
            <p:cNvSpPr txBox="1"/>
            <p:nvPr/>
          </p:nvSpPr>
          <p:spPr>
            <a:xfrm>
              <a:off x="8450029" y="2539150"/>
              <a:ext cx="3262432" cy="1015663"/>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6000" b="0" i="0" u="none" strike="noStrike" kern="1200" cap="none" spc="0" normalizeH="0" baseline="0" noProof="0">
                  <a:ln>
                    <a:noFill/>
                  </a:ln>
                  <a:solidFill>
                    <a:srgbClr val="044491"/>
                  </a:solidFill>
                  <a:effectLst/>
                  <a:uLnTx/>
                  <a:uFillTx/>
                  <a:latin typeface="方正尚酷简体" panose="03000509000000000000" pitchFamily="65" charset="-122"/>
                  <a:ea typeface="方正尚酷简体" panose="03000509000000000000" pitchFamily="65" charset="-122"/>
                </a:rPr>
                <a:t>感谢聆听</a:t>
              </a:r>
              <a:endParaRPr kumimoji="0" lang="zh-CN" altLang="en-US" sz="6000" b="0" i="0" u="none" strike="noStrike" kern="1200" cap="none" spc="0" normalizeH="0" baseline="0" noProof="0" dirty="0">
                <a:ln>
                  <a:noFill/>
                </a:ln>
                <a:solidFill>
                  <a:srgbClr val="044491"/>
                </a:solidFill>
                <a:effectLst/>
                <a:uLnTx/>
                <a:uFillTx/>
                <a:latin typeface="方正尚酷简体" panose="03000509000000000000" pitchFamily="65" charset="-122"/>
                <a:ea typeface="方正尚酷简体" panose="03000509000000000000" pitchFamily="65" charset="-122"/>
              </a:endParaRPr>
            </a:p>
          </p:txBody>
        </p:sp>
        <p:sp>
          <p:nvSpPr>
            <p:cNvPr id="14" name="文本框 13">
              <a:extLst>
                <a:ext uri="{FF2B5EF4-FFF2-40B4-BE49-F238E27FC236}">
                  <a16:creationId xmlns:a16="http://schemas.microsoft.com/office/drawing/2014/main" id="{1942D9E3-DAC2-4C3B-A336-BB45E1CBD519}"/>
                </a:ext>
              </a:extLst>
            </p:cNvPr>
            <p:cNvSpPr txBox="1"/>
            <p:nvPr/>
          </p:nvSpPr>
          <p:spPr>
            <a:xfrm>
              <a:off x="8509341" y="1237910"/>
              <a:ext cx="3169457" cy="1569660"/>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9600" b="0" i="0" u="none" strike="noStrike" kern="1200" cap="none" spc="0" normalizeH="0" baseline="0" noProof="0">
                  <a:ln>
                    <a:noFill/>
                  </a:ln>
                  <a:solidFill>
                    <a:srgbClr val="044491"/>
                  </a:solidFill>
                  <a:effectLst/>
                  <a:uLnTx/>
                  <a:uFillTx/>
                  <a:latin typeface="Agency FB" panose="020B0503020202020204" pitchFamily="34" charset="0"/>
                  <a:ea typeface="微软雅黑"/>
                </a:rPr>
                <a:t>THANKS</a:t>
              </a:r>
              <a:endParaRPr kumimoji="0" lang="zh-CN" altLang="en-US" sz="9600" b="0" i="0" u="none" strike="noStrike" kern="1200" cap="none" spc="0" normalizeH="0" baseline="0" noProof="0" dirty="0">
                <a:ln>
                  <a:noFill/>
                </a:ln>
                <a:solidFill>
                  <a:srgbClr val="044491"/>
                </a:solidFill>
                <a:effectLst/>
                <a:uLnTx/>
                <a:uFillTx/>
                <a:latin typeface="Agency FB" panose="020B0503020202020204" pitchFamily="34" charset="0"/>
                <a:ea typeface="微软雅黑"/>
              </a:endParaRPr>
            </a:p>
          </p:txBody>
        </p:sp>
      </p:grpSp>
    </p:spTree>
    <p:extLst>
      <p:ext uri="{BB962C8B-B14F-4D97-AF65-F5344CB8AC3E}">
        <p14:creationId xmlns:p14="http://schemas.microsoft.com/office/powerpoint/2010/main" val="7995339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发动机功率检测</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482503"/>
            <a:ext cx="9724080" cy="310578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发动机输出的有效功率是发动机的综合性能评价指标，该指标直接确定了发动机的技术状况，并能定量地获得发动机的动力性。</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目前应用较为广泛的是动态测功（即无负荷测功或无外载测功）。动态测功就是发动机怠速或空载某一低速时，突然全开节气门，测量加速过程中的某一参数（如角加速度、加速时间等），然后通过计算间接得出功率的一种方法。</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动态测功使用的仪器为无负荷测功仪。在用车功率不得低于原标定功率的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75%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，大修后发动机最大功率不得低于标定值的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90%</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p:txBody>
      </p:sp>
    </p:spTree>
    <p:extLst>
      <p:ext uri="{BB962C8B-B14F-4D97-AF65-F5344CB8AC3E}">
        <p14:creationId xmlns:p14="http://schemas.microsoft.com/office/powerpoint/2010/main" val="269207717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851857"/>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发动机和驱动电机性能要求</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1" y="1286084"/>
            <a:ext cx="4145336"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2.4.2</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发动机气缸密封性检测 </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377614"/>
            <a:ext cx="9724080" cy="212090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发动机密封性是由气缸活塞组、气门、气门座、气缸盖、气缸体、气缸垫及相关零件保证的。发动机在长期使用过程中，会使气缸活塞组零件磨损，气门与气门座磨损、烧蚀以及缸体、缸盖密封面翘曲，将使气缸的漏气量增加，密封性下降，从而导致发动机功率下降，油耗增加。因此，为了保证发动机的正常工作状态，必须对发动机的密封性进行检测。通常通过检测气缸压缩压力来评价气缸密封性。</a:t>
            </a:r>
          </a:p>
        </p:txBody>
      </p:sp>
    </p:spTree>
    <p:extLst>
      <p:ext uri="{BB962C8B-B14F-4D97-AF65-F5344CB8AC3E}">
        <p14:creationId xmlns:p14="http://schemas.microsoft.com/office/powerpoint/2010/main" val="69502236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4624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发动机气缸压缩压力的检测</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941818"/>
            <a:ext cx="9724080" cy="2274790"/>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检测结果可分为超过标准、符合标准和低于标准三种情况。</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若检测结果超过原厂标准，则是燃烧室容积减少了，其原因主要是燃烧室内积炭过多，气缸衬垫过薄或缸体与缸盖接合平面经过多次修理磨削过度造成。</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若某缸检测结果低于原厂标准，则需要分析具体原因，可按以下步骤进行：向该缸火花塞孔内注入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20~30mL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润滑油，然后用气缸压力表重新测量气缸压力并记录。</a:t>
            </a:r>
          </a:p>
        </p:txBody>
      </p:sp>
      <p:sp>
        <p:nvSpPr>
          <p:cNvPr id="7" name="文本框 6">
            <a:extLst>
              <a:ext uri="{FF2B5EF4-FFF2-40B4-BE49-F238E27FC236}">
                <a16:creationId xmlns:a16="http://schemas.microsoft.com/office/drawing/2014/main" id="{ECEEC466-6140-427F-A2A3-CD7DE9128FAF}"/>
              </a:ext>
            </a:extLst>
          </p:cNvPr>
          <p:cNvSpPr txBox="1"/>
          <p:nvPr/>
        </p:nvSpPr>
        <p:spPr>
          <a:xfrm>
            <a:off x="1248720" y="250451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气缸压力检测结果异常判断</a:t>
            </a:r>
          </a:p>
        </p:txBody>
      </p:sp>
      <p:sp>
        <p:nvSpPr>
          <p:cNvPr id="8" name="文本框 7">
            <a:extLst>
              <a:ext uri="{FF2B5EF4-FFF2-40B4-BE49-F238E27FC236}">
                <a16:creationId xmlns:a16="http://schemas.microsoft.com/office/drawing/2014/main" id="{553328B4-E762-4C19-9BA5-8BE36ABE530A}"/>
              </a:ext>
            </a:extLst>
          </p:cNvPr>
          <p:cNvSpPr txBox="1"/>
          <p:nvPr/>
        </p:nvSpPr>
        <p:spPr>
          <a:xfrm>
            <a:off x="1248720" y="2075043"/>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气缸压力值应符合原设计规定；各缸压力差为汽油机不超过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8%</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，柴油机不超过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p:txBody>
      </p:sp>
    </p:spTree>
    <p:extLst>
      <p:ext uri="{BB962C8B-B14F-4D97-AF65-F5344CB8AC3E}">
        <p14:creationId xmlns:p14="http://schemas.microsoft.com/office/powerpoint/2010/main" val="314881015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4624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曲轴箱窜气量的检测</a:t>
              </a:r>
            </a:p>
          </p:txBody>
        </p:sp>
      </p:grpSp>
      <p:sp>
        <p:nvSpPr>
          <p:cNvPr id="8" name="文本框 7">
            <a:extLst>
              <a:ext uri="{FF2B5EF4-FFF2-40B4-BE49-F238E27FC236}">
                <a16:creationId xmlns:a16="http://schemas.microsoft.com/office/drawing/2014/main" id="{553328B4-E762-4C19-9BA5-8BE36ABE530A}"/>
              </a:ext>
            </a:extLst>
          </p:cNvPr>
          <p:cNvSpPr txBox="1"/>
          <p:nvPr/>
        </p:nvSpPr>
        <p:spPr>
          <a:xfrm>
            <a:off x="1248720" y="2075043"/>
            <a:ext cx="9724080" cy="193623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采用差压式流量计检测发动机工作时曲轴窜气量，主要检查气缸活塞副的工作状况。</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检测参数标准为单缸平均窜气量。</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①汽油机：新机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2~4L/min</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，需大修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16~22L/min</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②柴油机：新机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3~8L/min</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，需大修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18~28L/min</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p:txBody>
      </p:sp>
      <p:grpSp>
        <p:nvGrpSpPr>
          <p:cNvPr id="9" name="组合 8">
            <a:extLst>
              <a:ext uri="{FF2B5EF4-FFF2-40B4-BE49-F238E27FC236}">
                <a16:creationId xmlns:a16="http://schemas.microsoft.com/office/drawing/2014/main" id="{1F917D6C-9F6C-4B38-8E01-78B6AC08AF55}"/>
              </a:ext>
            </a:extLst>
          </p:cNvPr>
          <p:cNvGrpSpPr/>
          <p:nvPr/>
        </p:nvGrpSpPr>
        <p:grpSpPr>
          <a:xfrm>
            <a:off x="1064400" y="4136311"/>
            <a:ext cx="7041959" cy="401827"/>
            <a:chOff x="1086366" y="2108013"/>
            <a:chExt cx="7041959" cy="401827"/>
          </a:xfrm>
          <a:noFill/>
        </p:grpSpPr>
        <p:cxnSp>
          <p:nvCxnSpPr>
            <p:cNvPr id="10" name="直接连接符 9">
              <a:extLst>
                <a:ext uri="{FF2B5EF4-FFF2-40B4-BE49-F238E27FC236}">
                  <a16:creationId xmlns:a16="http://schemas.microsoft.com/office/drawing/2014/main" id="{5E521120-EE18-47B5-83A3-8F50B8EA22A2}"/>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a16="http://schemas.microsoft.com/office/drawing/2014/main" id="{47CAB0CA-AF26-4F35-B8F0-9597C5E4EF76}"/>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3.</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气缸漏气量和气缸漏气率的检测</a:t>
              </a:r>
            </a:p>
          </p:txBody>
        </p:sp>
      </p:grpSp>
      <p:sp>
        <p:nvSpPr>
          <p:cNvPr id="12" name="文本框 11">
            <a:extLst>
              <a:ext uri="{FF2B5EF4-FFF2-40B4-BE49-F238E27FC236}">
                <a16:creationId xmlns:a16="http://schemas.microsoft.com/office/drawing/2014/main" id="{233F03D1-7160-459C-94BB-041437128B57}"/>
              </a:ext>
            </a:extLst>
          </p:cNvPr>
          <p:cNvSpPr txBox="1"/>
          <p:nvPr/>
        </p:nvSpPr>
        <p:spPr>
          <a:xfrm>
            <a:off x="1248720" y="4597450"/>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从火花塞孔处注入压缩空气，通过测量气缸内压力的变化，用气缸漏气检测仪检查整个气缸组件的密封性。</a:t>
            </a:r>
          </a:p>
        </p:txBody>
      </p:sp>
    </p:spTree>
    <p:extLst>
      <p:ext uri="{BB962C8B-B14F-4D97-AF65-F5344CB8AC3E}">
        <p14:creationId xmlns:p14="http://schemas.microsoft.com/office/powerpoint/2010/main" val="3228836093"/>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851857"/>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离合器打滑的检测</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1" y="1286084"/>
            <a:ext cx="3409884"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2.4.3</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汽车传动系检测 </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377614"/>
            <a:ext cx="9724080" cy="3598229"/>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离合器打滑会使发动机的动力不能有效地传递到驱动轮上，会使离合器自身过热、加剧磨损、烧焦，甚至损坏。</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离合器打滑频闪测定仪可用来检测离合器是否有打滑现象。离合器打滑的检测可在底盘测功试验台或车速表试验台上进行，无试验台的可支起驱动桥进行。检测中应挂入直接挡，使汽车原地运转。将闪光灯发出的光亮点投射到传动轴上某一点（可预先设置标记）。若离合器不打滑，传动轴上某点与光亮点同步，看起来传动轴似乎不转动，若某点与光亮点不同步，而是逐渐滞后于光亮点，并看到传动轴似乎在慢慢转动，说明离合器打滑。</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如果无上述频闪测定仪，也可以用发动机点火频闪正时灯代替。</a:t>
            </a:r>
          </a:p>
        </p:txBody>
      </p:sp>
    </p:spTree>
    <p:extLst>
      <p:ext uri="{BB962C8B-B14F-4D97-AF65-F5344CB8AC3E}">
        <p14:creationId xmlns:p14="http://schemas.microsoft.com/office/powerpoint/2010/main" val="381445675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2.4</a:t>
            </a:r>
            <a:r>
              <a:rPr lang="zh-CN" altLang="en-US" sz="2800">
                <a:solidFill>
                  <a:srgbClr val="044491"/>
                </a:solidFill>
                <a:latin typeface="+mj-ea"/>
                <a:ea typeface="+mj-ea"/>
              </a:rPr>
              <a:t>　二手车仪器检测</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4624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传动系游动角度的检测</a:t>
              </a:r>
            </a:p>
          </p:txBody>
        </p:sp>
      </p:grpSp>
      <p:sp>
        <p:nvSpPr>
          <p:cNvPr id="8" name="文本框 7">
            <a:extLst>
              <a:ext uri="{FF2B5EF4-FFF2-40B4-BE49-F238E27FC236}">
                <a16:creationId xmlns:a16="http://schemas.microsoft.com/office/drawing/2014/main" id="{553328B4-E762-4C19-9BA5-8BE36ABE530A}"/>
              </a:ext>
            </a:extLst>
          </p:cNvPr>
          <p:cNvSpPr txBox="1"/>
          <p:nvPr/>
        </p:nvSpPr>
        <p:spPr>
          <a:xfrm>
            <a:off x="1248720" y="2075043"/>
            <a:ext cx="9724080" cy="219784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传动系机件磨损松旷是由于各部分间隙（游动角度）超过允许值的结果，因而传动系游动角度可以作为评价汽车传动系技术状况的一般性综合诊断参数。利用传动系游动角度检验仪可对各传动部分的游动角度进行检验。</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根据国外资料介绍，中型载货汽车传动系游动角度及各分段游动角度极限值如表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2-4-1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所示，仅供诊断传动系技术状况时参考。</a:t>
            </a:r>
          </a:p>
        </p:txBody>
      </p:sp>
      <p:pic>
        <p:nvPicPr>
          <p:cNvPr id="3" name="图片 2">
            <a:extLst>
              <a:ext uri="{FF2B5EF4-FFF2-40B4-BE49-F238E27FC236}">
                <a16:creationId xmlns:a16="http://schemas.microsoft.com/office/drawing/2014/main" id="{0B5CC981-F56F-429E-BA13-9537669151E8}"/>
              </a:ext>
            </a:extLst>
          </p:cNvPr>
          <p:cNvPicPr>
            <a:picLocks noChangeAspect="1"/>
          </p:cNvPicPr>
          <p:nvPr/>
        </p:nvPicPr>
        <p:blipFill>
          <a:blip r:embed="rId3"/>
          <a:stretch>
            <a:fillRect/>
          </a:stretch>
        </p:blipFill>
        <p:spPr>
          <a:xfrm>
            <a:off x="2172190" y="4272889"/>
            <a:ext cx="7847619" cy="1466667"/>
          </a:xfrm>
          <a:prstGeom prst="rect">
            <a:avLst/>
          </a:prstGeom>
        </p:spPr>
      </p:pic>
    </p:spTree>
    <p:extLst>
      <p:ext uri="{BB962C8B-B14F-4D97-AF65-F5344CB8AC3E}">
        <p14:creationId xmlns:p14="http://schemas.microsoft.com/office/powerpoint/2010/main" val="168622307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2">
      <a:majorFont>
        <a:latin typeface="Bahnschrift SemiBold"/>
        <a:ea typeface="微软雅黑"/>
        <a:cs typeface=""/>
      </a:majorFont>
      <a:minorFont>
        <a:latin typeface="Bahnschrift Light"/>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162</TotalTime>
  <Words>4003</Words>
  <Application>Microsoft Office PowerPoint</Application>
  <PresentationFormat>宽屏</PresentationFormat>
  <Paragraphs>186</Paragraphs>
  <Slides>36</Slides>
  <Notes>33</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36</vt:i4>
      </vt:variant>
    </vt:vector>
  </HeadingPairs>
  <TitlesOfParts>
    <vt:vector size="45" baseType="lpstr">
      <vt:lpstr>等线</vt:lpstr>
      <vt:lpstr>方正尚酷简体</vt:lpstr>
      <vt:lpstr>迷你简菱心</vt:lpstr>
      <vt:lpstr>微软雅黑</vt:lpstr>
      <vt:lpstr>Agency FB</vt:lpstr>
      <vt:lpstr>Arial</vt:lpstr>
      <vt:lpstr>Bahnschrift Light</vt:lpstr>
      <vt:lpstr>Bahnschrift SemiBold</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思越-设计1</dc:creator>
  <cp:lastModifiedBy>思越-设计1</cp:lastModifiedBy>
  <cp:revision>17</cp:revision>
  <dcterms:created xsi:type="dcterms:W3CDTF">2021-12-17T03:11:56Z</dcterms:created>
  <dcterms:modified xsi:type="dcterms:W3CDTF">2021-12-18T01:58:27Z</dcterms:modified>
</cp:coreProperties>
</file>